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5" r:id="rId2"/>
    <p:sldId id="404" r:id="rId3"/>
    <p:sldId id="263" r:id="rId4"/>
    <p:sldId id="300" r:id="rId5"/>
    <p:sldId id="280" r:id="rId6"/>
    <p:sldId id="335" r:id="rId7"/>
    <p:sldId id="354" r:id="rId8"/>
    <p:sldId id="357" r:id="rId9"/>
    <p:sldId id="358" r:id="rId10"/>
    <p:sldId id="264" r:id="rId11"/>
    <p:sldId id="405" r:id="rId12"/>
    <p:sldId id="324" r:id="rId13"/>
    <p:sldId id="401" r:id="rId14"/>
    <p:sldId id="406" r:id="rId15"/>
    <p:sldId id="292" r:id="rId16"/>
    <p:sldId id="346" r:id="rId17"/>
    <p:sldId id="409" r:id="rId18"/>
    <p:sldId id="274" r:id="rId19"/>
    <p:sldId id="408" r:id="rId20"/>
    <p:sldId id="333" r:id="rId21"/>
    <p:sldId id="348" r:id="rId22"/>
    <p:sldId id="349" r:id="rId23"/>
    <p:sldId id="393" r:id="rId24"/>
    <p:sldId id="350" r:id="rId25"/>
    <p:sldId id="299" r:id="rId26"/>
    <p:sldId id="399" r:id="rId27"/>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2371" autoAdjust="0"/>
  </p:normalViewPr>
  <p:slideViewPr>
    <p:cSldViewPr snapToGrid="0" snapToObjects="1">
      <p:cViewPr varScale="1">
        <p:scale>
          <a:sx n="104" d="100"/>
          <a:sy n="104" d="100"/>
        </p:scale>
        <p:origin x="1212" y="96"/>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8/26/2018</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8/26/2018</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15</a:t>
            </a:fld>
            <a:endParaRPr lang="en-US"/>
          </a:p>
        </p:txBody>
      </p:sp>
    </p:spTree>
    <p:extLst>
      <p:ext uri="{BB962C8B-B14F-4D97-AF65-F5344CB8AC3E}">
        <p14:creationId xmlns:p14="http://schemas.microsoft.com/office/powerpoint/2010/main" val="135628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2355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25</a:t>
            </a:fld>
            <a:endParaRPr lang="en-US"/>
          </a:p>
        </p:txBody>
      </p:sp>
    </p:spTree>
    <p:extLst>
      <p:ext uri="{BB962C8B-B14F-4D97-AF65-F5344CB8AC3E}">
        <p14:creationId xmlns:p14="http://schemas.microsoft.com/office/powerpoint/2010/main" val="225572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8/26/2018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8/26/2018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8/26/2018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8/26/2018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8/26/2018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8/26/2018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8/26/2018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8/26/2018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8/26/2018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8/26/2018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8/26/2018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8/26/2018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6348"/>
            <a:ext cx="9144000" cy="3963914"/>
          </a:xfrm>
        </p:spPr>
        <p:txBody>
          <a:bodyPr rtlCol="0">
            <a:noAutofit/>
          </a:bodyPr>
          <a:lstStyle/>
          <a:p>
            <a:pPr eaLnBrk="1" fontAlgn="auto" hangingPunct="1">
              <a:spcAft>
                <a:spcPts val="0"/>
              </a:spcAft>
              <a:defRPr/>
            </a:pPr>
            <a:r>
              <a:rPr lang="en-US" sz="5400" dirty="0">
                <a:solidFill>
                  <a:schemeClr val="bg1"/>
                </a:solidFill>
                <a:effectLst>
                  <a:outerShdw blurRad="38100" dist="38100" dir="2700000" algn="tl">
                    <a:srgbClr val="000000">
                      <a:alpha val="43137"/>
                    </a:srgbClr>
                  </a:outerShdw>
                </a:effectLst>
              </a:rPr>
              <a:t>Rejoicing Spirits Community</a:t>
            </a:r>
            <a:br>
              <a:rPr lang="en-US" sz="5400" dirty="0">
                <a:solidFill>
                  <a:schemeClr val="bg1"/>
                </a:solidFill>
                <a:effectLst>
                  <a:outerShdw blurRad="38100" dist="38100" dir="2700000" algn="tl">
                    <a:srgbClr val="000000">
                      <a:alpha val="43137"/>
                    </a:srgbClr>
                  </a:outerShdw>
                </a:effectLst>
              </a:rPr>
            </a:br>
            <a:r>
              <a:rPr lang="en-US" sz="3200" dirty="0">
                <a:solidFill>
                  <a:schemeClr val="bg1"/>
                </a:solidFill>
                <a:effectLst>
                  <a:outerShdw blurRad="38100" dist="38100" dir="2700000" algn="tl">
                    <a:srgbClr val="000000">
                      <a:alpha val="43137"/>
                    </a:srgbClr>
                  </a:outerShdw>
                </a:effectLst>
              </a:rPr>
              <a:t/>
            </a:r>
            <a:br>
              <a:rPr lang="en-US" sz="32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Welcome to our no-shush </a:t>
            </a:r>
            <a:br>
              <a:rPr lang="en-US" sz="40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family service where everyone is welcome</a:t>
            </a:r>
            <a:r>
              <a:rPr lang="en-US" sz="5400" dirty="0">
                <a:solidFill>
                  <a:schemeClr val="bg1"/>
                </a:solidFill>
                <a:effectLst>
                  <a:outerShdw blurRad="38100" dist="38100" dir="2700000" algn="tl">
                    <a:srgbClr val="000000">
                      <a:alpha val="43137"/>
                    </a:srgbClr>
                  </a:outerShdw>
                </a:effectLst>
              </a:rPr>
              <a:t>!</a:t>
            </a:r>
            <a:br>
              <a:rPr lang="en-US" sz="5400" dirty="0">
                <a:solidFill>
                  <a:schemeClr val="bg1"/>
                </a:solidFill>
                <a:effectLst>
                  <a:outerShdw blurRad="38100" dist="38100" dir="2700000" algn="tl">
                    <a:srgbClr val="000000">
                      <a:alpha val="43137"/>
                    </a:srgbClr>
                  </a:outerShdw>
                </a:effectLst>
              </a:rPr>
            </a:br>
            <a:r>
              <a:rPr lang="en-US" sz="3200" dirty="0">
                <a:solidFill>
                  <a:schemeClr val="bg1"/>
                </a:solidFill>
                <a:effectLst>
                  <a:outerShdw blurRad="38100" dist="38100" dir="2700000" algn="tl">
                    <a:srgbClr val="000000">
                      <a:alpha val="43137"/>
                    </a:srgbClr>
                  </a:outerShdw>
                </a:effectLst>
              </a:rPr>
              <a:t/>
            </a:r>
            <a:br>
              <a:rPr lang="en-US" sz="3200" dirty="0">
                <a:solidFill>
                  <a:schemeClr val="bg1"/>
                </a:solidFill>
                <a:effectLst>
                  <a:outerShdw blurRad="38100" dist="38100" dir="2700000" algn="tl">
                    <a:srgbClr val="000000">
                      <a:alpha val="43137"/>
                    </a:srgbClr>
                  </a:outerShdw>
                </a:effectLst>
              </a:rPr>
            </a:br>
            <a:r>
              <a:rPr lang="en-US" sz="4800" dirty="0">
                <a:solidFill>
                  <a:srgbClr val="FFFF00"/>
                </a:solidFill>
                <a:effectLst>
                  <a:outerShdw blurRad="38100" dist="38100" dir="2700000" algn="tl">
                    <a:srgbClr val="000000">
                      <a:alpha val="43137"/>
                    </a:srgbClr>
                  </a:outerShdw>
                </a:effectLst>
              </a:rPr>
              <a:t>“The World is Good”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922" y="1062154"/>
            <a:ext cx="8102877" cy="4634812"/>
          </a:xfrm>
        </p:spPr>
        <p:txBody>
          <a:bodyPr rtlCol="0">
            <a:noAutofit/>
          </a:bodyPr>
          <a:lstStyle/>
          <a:p>
            <a:pPr marL="0" indent="0">
              <a:buNone/>
            </a:pPr>
            <a:r>
              <a:rPr lang="en-US" sz="3600" dirty="0">
                <a:solidFill>
                  <a:schemeClr val="bg1"/>
                </a:solidFill>
              </a:rPr>
              <a:t>One:	 </a:t>
            </a:r>
            <a:r>
              <a:rPr lang="en-US" sz="3600" b="1" dirty="0">
                <a:solidFill>
                  <a:schemeClr val="bg1"/>
                </a:solidFill>
                <a:effectLst>
                  <a:outerShdw blurRad="38100" dist="38100" dir="2700000" algn="tl">
                    <a:srgbClr val="000000">
                      <a:alpha val="43137"/>
                    </a:srgbClr>
                  </a:outerShdw>
                </a:effectLst>
              </a:rPr>
              <a:t>When God created the world, </a:t>
            </a:r>
          </a:p>
          <a:p>
            <a:pPr marL="0" indent="0">
              <a:buNone/>
            </a:pPr>
            <a:r>
              <a:rPr lang="en-US" sz="3600" b="1" dirty="0">
                <a:solidFill>
                  <a:schemeClr val="bg1"/>
                </a:solidFill>
                <a:effectLst>
                  <a:outerShdw blurRad="38100" dist="38100" dir="2700000" algn="tl">
                    <a:srgbClr val="000000">
                      <a:alpha val="43137"/>
                    </a:srgbClr>
                  </a:outerShdw>
                </a:effectLst>
              </a:rPr>
              <a:t>           God said</a:t>
            </a:r>
            <a:r>
              <a:rPr lang="en-US" sz="3600" dirty="0">
                <a:solidFill>
                  <a:schemeClr val="bg1"/>
                </a:solidFill>
              </a:rPr>
              <a:t>...</a:t>
            </a:r>
          </a:p>
          <a:p>
            <a:pPr marL="0" indent="0">
              <a:buNone/>
            </a:pPr>
            <a:r>
              <a:rPr lang="en-US" sz="3600" b="1" dirty="0">
                <a:solidFill>
                  <a:srgbClr val="FFFF00"/>
                </a:solidFill>
                <a:effectLst>
                  <a:outerShdw blurRad="38100" dist="38100" dir="2700000" algn="tl">
                    <a:srgbClr val="000000">
                      <a:alpha val="43137"/>
                    </a:srgbClr>
                  </a:outerShdw>
                </a:effectLst>
              </a:rPr>
              <a:t>All:	 The world is good!</a:t>
            </a:r>
          </a:p>
          <a:p>
            <a:pPr marL="0" indent="0">
              <a:buNone/>
            </a:pPr>
            <a:r>
              <a:rPr lang="en-US" sz="3600" b="1" dirty="0">
                <a:solidFill>
                  <a:schemeClr val="bg1"/>
                </a:solidFill>
              </a:rPr>
              <a:t>One:	 The Bible tells us that…</a:t>
            </a:r>
          </a:p>
          <a:p>
            <a:pPr marL="0" indent="0">
              <a:buNone/>
            </a:pPr>
            <a:r>
              <a:rPr lang="en-US" sz="3600" b="1" dirty="0">
                <a:solidFill>
                  <a:srgbClr val="FFFF00"/>
                </a:solidFill>
                <a:effectLst>
                  <a:outerShdw blurRad="38100" dist="38100" dir="2700000" algn="tl">
                    <a:srgbClr val="000000">
                      <a:alpha val="43137"/>
                    </a:srgbClr>
                  </a:outerShdw>
                </a:effectLst>
              </a:rPr>
              <a:t>All:	 The world is good!</a:t>
            </a:r>
          </a:p>
          <a:p>
            <a:pPr marL="0" indent="0">
              <a:buNone/>
            </a:pPr>
            <a:r>
              <a:rPr lang="en-US" sz="3600" b="1" dirty="0">
                <a:solidFill>
                  <a:schemeClr val="bg1"/>
                </a:solidFill>
              </a:rPr>
              <a:t>One: Our lives are better because…</a:t>
            </a:r>
          </a:p>
          <a:p>
            <a:pPr marL="0" indent="0">
              <a:buNone/>
            </a:pPr>
            <a:r>
              <a:rPr lang="en-US" sz="3600" b="1" dirty="0">
                <a:solidFill>
                  <a:srgbClr val="FFFF00"/>
                </a:solidFill>
                <a:effectLst>
                  <a:outerShdw blurRad="38100" dist="38100" dir="2700000" algn="tl">
                    <a:srgbClr val="000000">
                      <a:alpha val="43137"/>
                    </a:srgbClr>
                  </a:outerShdw>
                </a:effectLst>
              </a:rPr>
              <a:t>All:	 The world is good!</a:t>
            </a:r>
            <a:endParaRPr lang="en-US" sz="40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2785408" y="354268"/>
            <a:ext cx="5044141"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latin typeface="Calibri" panose="020F0502020204030204" pitchFamily="34" charset="0"/>
              </a:rPr>
              <a:t>Call to Worship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146" y="1542167"/>
            <a:ext cx="8146472" cy="4458584"/>
          </a:xfrm>
        </p:spPr>
        <p:txBody>
          <a:bodyPr>
            <a:noAutofit/>
          </a:bodyPr>
          <a:lstStyle/>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This is the day (this is the day)</a:t>
            </a: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That the Lord hath made (that the Lord hath made)</a:t>
            </a: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Let us rejoice (let us rejoice)</a:t>
            </a: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And be glad in it (and be glad in it)</a:t>
            </a: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This is the day that the Lord hath made </a:t>
            </a:r>
          </a:p>
          <a:p>
            <a:pPr marL="0" indent="0" algn="ctr">
              <a:buNone/>
            </a:pPr>
            <a:r>
              <a:rPr lang="en-US" sz="2700" b="1" dirty="0" smtClean="0">
                <a:solidFill>
                  <a:schemeClr val="bg1"/>
                </a:solidFill>
                <a:effectLst>
                  <a:outerShdw blurRad="38100" dist="38100" dir="2700000" algn="tl">
                    <a:srgbClr val="000000">
                      <a:alpha val="43137"/>
                    </a:srgbClr>
                  </a:outerShdw>
                </a:effectLst>
                <a:latin typeface="Times New Roman"/>
                <a:cs typeface="Times New Roman"/>
              </a:rPr>
              <a:t>We will rejoice and be glad in it. </a:t>
            </a:r>
          </a:p>
          <a:p>
            <a:pPr marL="0" lvl="0" indent="0" algn="ctr">
              <a:buNone/>
            </a:pPr>
            <a:r>
              <a:rPr lang="en-US" sz="2700" b="1" dirty="0">
                <a:solidFill>
                  <a:prstClr val="white"/>
                </a:solidFill>
                <a:effectLst>
                  <a:outerShdw blurRad="38100" dist="38100" dir="2700000" algn="tl">
                    <a:srgbClr val="000000">
                      <a:alpha val="43137"/>
                    </a:srgbClr>
                  </a:outerShdw>
                </a:effectLst>
                <a:latin typeface="Times New Roman"/>
                <a:cs typeface="Times New Roman"/>
              </a:rPr>
              <a:t>This is the day (this is the day)</a:t>
            </a:r>
          </a:p>
          <a:p>
            <a:pPr marL="0" lvl="0" indent="0" algn="ctr">
              <a:buNone/>
            </a:pPr>
            <a:r>
              <a:rPr lang="en-US" sz="2700" b="1" dirty="0">
                <a:solidFill>
                  <a:prstClr val="white"/>
                </a:solidFill>
                <a:effectLst>
                  <a:outerShdw blurRad="38100" dist="38100" dir="2700000" algn="tl">
                    <a:srgbClr val="000000">
                      <a:alpha val="43137"/>
                    </a:srgbClr>
                  </a:outerShdw>
                </a:effectLst>
                <a:latin typeface="Times New Roman"/>
                <a:cs typeface="Times New Roman"/>
              </a:rPr>
              <a:t>That the Lord hath made (that the Lord hath made)</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566059" y="1195918"/>
            <a:ext cx="1715213"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Call to Worship</a:t>
            </a:r>
            <a:r>
              <a:rPr lang="en-US" i="1" dirty="0">
                <a:solidFill>
                  <a:prstClr val="white"/>
                </a:solidFill>
                <a:latin typeface="Times New Roman"/>
                <a:cs typeface="Times New Roman"/>
              </a:rPr>
              <a:t>:</a:t>
            </a:r>
          </a:p>
        </p:txBody>
      </p:sp>
    </p:spTree>
    <p:extLst>
      <p:ext uri="{BB962C8B-B14F-4D97-AF65-F5344CB8AC3E}">
        <p14:creationId xmlns:p14="http://schemas.microsoft.com/office/powerpoint/2010/main" val="20832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753" y="242562"/>
            <a:ext cx="8215614" cy="822366"/>
          </a:xfrm>
        </p:spPr>
        <p:txBody>
          <a:bodyPr/>
          <a:lstStyle/>
          <a:p>
            <a:pPr marL="0" indent="0" algn="ctr">
              <a:buNone/>
            </a:pPr>
            <a:r>
              <a:rPr lang="en-US" sz="4800" dirty="0">
                <a:solidFill>
                  <a:schemeClr val="bg1"/>
                </a:solidFill>
                <a:effectLst>
                  <a:outerShdw blurRad="38100" dist="38100" dir="2700000" algn="tl">
                    <a:srgbClr val="000000">
                      <a:alpha val="43137"/>
                    </a:srgbClr>
                  </a:outerShdw>
                </a:effectLst>
              </a:rPr>
              <a:t>We Tell God We Are Sorry</a:t>
            </a:r>
          </a:p>
        </p:txBody>
      </p:sp>
      <p:sp>
        <p:nvSpPr>
          <p:cNvPr id="2" name="TextBox 1"/>
          <p:cNvSpPr txBox="1"/>
          <p:nvPr/>
        </p:nvSpPr>
        <p:spPr>
          <a:xfrm>
            <a:off x="251753" y="1032845"/>
            <a:ext cx="8756323" cy="6063198"/>
          </a:xfrm>
          <a:prstGeom prst="rect">
            <a:avLst/>
          </a:prstGeom>
          <a:noFill/>
        </p:spPr>
        <p:txBody>
          <a:bodyPr wrap="square" rtlCol="0">
            <a:spAutoFit/>
          </a:bodyPr>
          <a:lstStyle/>
          <a:p>
            <a:r>
              <a:rPr lang="en-US" sz="2800" dirty="0">
                <a:solidFill>
                  <a:schemeClr val="bg1"/>
                </a:solidFill>
              </a:rPr>
              <a:t>Gracious God:</a:t>
            </a:r>
          </a:p>
          <a:p>
            <a:r>
              <a:rPr lang="en-US" sz="2800" b="1" dirty="0">
                <a:solidFill>
                  <a:srgbClr val="FFFF00"/>
                </a:solidFill>
              </a:rPr>
              <a:t>Gracious God:</a:t>
            </a:r>
          </a:p>
          <a:p>
            <a:endParaRPr lang="en-US" sz="2800" dirty="0">
              <a:solidFill>
                <a:schemeClr val="bg1"/>
              </a:solidFill>
            </a:endParaRPr>
          </a:p>
          <a:p>
            <a:r>
              <a:rPr lang="en-US" sz="2800" dirty="0">
                <a:solidFill>
                  <a:schemeClr val="bg1"/>
                </a:solidFill>
              </a:rPr>
              <a:t>forgive us when we treat the world you made,</a:t>
            </a:r>
          </a:p>
          <a:p>
            <a:r>
              <a:rPr lang="en-US" sz="2800" b="1" dirty="0">
                <a:solidFill>
                  <a:srgbClr val="FFFF00"/>
                </a:solidFill>
              </a:rPr>
              <a:t>forgive us when we treat the world you made,</a:t>
            </a:r>
          </a:p>
          <a:p>
            <a:endParaRPr lang="en-US" sz="2800" dirty="0">
              <a:solidFill>
                <a:schemeClr val="bg1"/>
              </a:solidFill>
            </a:endParaRPr>
          </a:p>
          <a:p>
            <a:r>
              <a:rPr lang="en-US" sz="2800" dirty="0">
                <a:solidFill>
                  <a:schemeClr val="bg1"/>
                </a:solidFill>
              </a:rPr>
              <a:t>like it is ours </a:t>
            </a:r>
            <a:r>
              <a:rPr lang="en-US" sz="2800">
                <a:solidFill>
                  <a:schemeClr val="bg1"/>
                </a:solidFill>
              </a:rPr>
              <a:t>alone.</a:t>
            </a:r>
            <a:endParaRPr lang="en-US" sz="2800" dirty="0">
              <a:solidFill>
                <a:schemeClr val="bg1"/>
              </a:solidFill>
            </a:endParaRPr>
          </a:p>
          <a:p>
            <a:r>
              <a:rPr lang="en-US" sz="2400" b="1" dirty="0">
                <a:solidFill>
                  <a:srgbClr val="FFFF00"/>
                </a:solidFill>
              </a:rPr>
              <a:t>like it is ours alone.</a:t>
            </a:r>
          </a:p>
          <a:p>
            <a:endParaRPr lang="en-US" sz="2400" b="1" dirty="0">
              <a:solidFill>
                <a:srgbClr val="FFFF00"/>
              </a:solidFill>
            </a:endParaRPr>
          </a:p>
          <a:p>
            <a:pPr marL="0" indent="0">
              <a:buNone/>
            </a:pPr>
            <a:r>
              <a:rPr lang="en-US" sz="2400" dirty="0">
                <a:solidFill>
                  <a:schemeClr val="bg1"/>
                </a:solidFill>
                <a:latin typeface="Arial" panose="020B0604020202020204" pitchFamily="34" charset="0"/>
                <a:cs typeface="Arial" panose="020B0604020202020204" pitchFamily="34" charset="0"/>
              </a:rPr>
              <a:t>Show us how to care for your good world.</a:t>
            </a:r>
          </a:p>
          <a:p>
            <a:pPr marL="0" indent="0">
              <a:buNone/>
            </a:pPr>
            <a:r>
              <a:rPr lang="en-US" sz="2400" b="1" dirty="0">
                <a:solidFill>
                  <a:srgbClr val="FFFF00"/>
                </a:solidFill>
                <a:latin typeface="Arial" panose="020B0604020202020204" pitchFamily="34" charset="0"/>
                <a:cs typeface="Arial" panose="020B0604020202020204" pitchFamily="34" charset="0"/>
              </a:rPr>
              <a:t>Show us how to care for your good world.</a:t>
            </a:r>
          </a:p>
          <a:p>
            <a:pPr marL="0" indent="0">
              <a:buNone/>
            </a:pPr>
            <a:endParaRPr lang="en-US" sz="2400" b="1" dirty="0">
              <a:solidFill>
                <a:srgbClr val="FFFF00"/>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Help us to be friends to the plants and animals</a:t>
            </a:r>
          </a:p>
          <a:p>
            <a:pPr marL="0" indent="0">
              <a:buNone/>
            </a:pPr>
            <a:r>
              <a:rPr lang="en-US" sz="2400" b="1" dirty="0">
                <a:solidFill>
                  <a:srgbClr val="FFFF00"/>
                </a:solidFill>
                <a:latin typeface="Arial" panose="020B0604020202020204" pitchFamily="34" charset="0"/>
                <a:cs typeface="Arial" panose="020B0604020202020204" pitchFamily="34" charset="0"/>
              </a:rPr>
              <a:t>Help us to be friends to the plants and animals</a:t>
            </a:r>
          </a:p>
          <a:p>
            <a:endParaRPr lang="en-US" sz="2400" b="1" dirty="0">
              <a:solidFill>
                <a:srgbClr val="FFFF00"/>
              </a:solidFill>
            </a:endParaRPr>
          </a:p>
        </p:txBody>
      </p:sp>
    </p:spTree>
    <p:extLst>
      <p:ext uri="{BB962C8B-B14F-4D97-AF65-F5344CB8AC3E}">
        <p14:creationId xmlns:p14="http://schemas.microsoft.com/office/powerpoint/2010/main" val="416523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383" y="1298713"/>
            <a:ext cx="8643551" cy="4049631"/>
          </a:xfrm>
        </p:spPr>
        <p:txBody>
          <a:bodyPr/>
          <a:lstStyle/>
          <a:p>
            <a:pPr marL="0" indent="0">
              <a:buNone/>
            </a:pPr>
            <a:r>
              <a:rPr lang="en-US" sz="2800" dirty="0">
                <a:solidFill>
                  <a:schemeClr val="bg1"/>
                </a:solidFill>
                <a:latin typeface="Arial" panose="020B0604020202020204" pitchFamily="34" charset="0"/>
                <a:cs typeface="Arial" panose="020B0604020202020204" pitchFamily="34" charset="0"/>
              </a:rPr>
              <a:t>and fish and everything else that you have made.</a:t>
            </a:r>
          </a:p>
          <a:p>
            <a:pPr marL="0" indent="0">
              <a:buNone/>
            </a:pPr>
            <a:r>
              <a:rPr lang="en-US" sz="2800" b="1" dirty="0">
                <a:solidFill>
                  <a:srgbClr val="FFFF00"/>
                </a:solidFill>
                <a:latin typeface="Arial" panose="020B0604020202020204" pitchFamily="34" charset="0"/>
                <a:cs typeface="Arial" panose="020B0604020202020204" pitchFamily="34" charset="0"/>
              </a:rPr>
              <a:t>and fish and everything else that you have made.</a:t>
            </a: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r>
              <a:rPr lang="en-US" sz="2800" dirty="0">
                <a:solidFill>
                  <a:schemeClr val="bg1"/>
                </a:solidFill>
                <a:latin typeface="Arial" panose="020B0604020202020204" pitchFamily="34" charset="0"/>
                <a:cs typeface="Arial" panose="020B0604020202020204" pitchFamily="34" charset="0"/>
              </a:rPr>
              <a:t>Help us to know how good our world is.</a:t>
            </a:r>
          </a:p>
          <a:p>
            <a:pPr marL="0" indent="0">
              <a:buNone/>
            </a:pPr>
            <a:r>
              <a:rPr lang="en-US" sz="2800" b="1" dirty="0">
                <a:solidFill>
                  <a:srgbClr val="FFFF00"/>
                </a:solidFill>
                <a:latin typeface="Arial" panose="020B0604020202020204" pitchFamily="34" charset="0"/>
                <a:cs typeface="Arial" panose="020B0604020202020204" pitchFamily="34" charset="0"/>
              </a:rPr>
              <a:t>Help us to know how good our world is.</a:t>
            </a:r>
          </a:p>
          <a:p>
            <a:pPr marL="0" indent="0">
              <a:buNone/>
            </a:pPr>
            <a:endParaRPr lang="en-US" sz="2800" dirty="0">
              <a:solidFill>
                <a:srgbClr val="FFFF00"/>
              </a:solidFill>
              <a:latin typeface="Arial" panose="020B0604020202020204" pitchFamily="34" charset="0"/>
              <a:cs typeface="Arial" panose="020B0604020202020204" pitchFamily="34" charset="0"/>
            </a:endParaRPr>
          </a:p>
          <a:p>
            <a:pPr marL="0" indent="0">
              <a:buNone/>
            </a:pPr>
            <a:r>
              <a:rPr lang="en-US" sz="2800" dirty="0">
                <a:solidFill>
                  <a:schemeClr val="bg1"/>
                </a:solidFill>
                <a:latin typeface="Arial" panose="020B0604020202020204" pitchFamily="34" charset="0"/>
                <a:cs typeface="Arial" panose="020B0604020202020204" pitchFamily="34" charset="0"/>
              </a:rPr>
              <a:t>In Jesus' name we pray. </a:t>
            </a:r>
          </a:p>
          <a:p>
            <a:pPr marL="0" indent="0">
              <a:buNone/>
            </a:pPr>
            <a:r>
              <a:rPr lang="en-US" sz="2800" b="1" dirty="0">
                <a:solidFill>
                  <a:srgbClr val="FFFF00"/>
                </a:solidFill>
                <a:latin typeface="Arial" panose="020B0604020202020204" pitchFamily="34" charset="0"/>
                <a:cs typeface="Arial" panose="020B0604020202020204" pitchFamily="34" charset="0"/>
              </a:rPr>
              <a:t>In Jesus' name we pray.</a:t>
            </a: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63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5667" y="1693334"/>
            <a:ext cx="5535083" cy="369332"/>
          </a:xfrm>
          <a:prstGeom prst="rect">
            <a:avLst/>
          </a:prstGeom>
        </p:spPr>
        <p:txBody>
          <a:bodyPr wrap="square">
            <a:spAutoFit/>
          </a:bodyPr>
          <a:lstStyle/>
          <a:p>
            <a:pPr algn="ctr" defTabSz="342900"/>
            <a:endParaRPr lang="en-US" b="1" dirty="0">
              <a:solidFill>
                <a:prstClr val="black"/>
              </a:solidFill>
              <a:latin typeface="Times New Roman"/>
              <a:cs typeface="Times New Roman"/>
            </a:endParaRPr>
          </a:p>
        </p:txBody>
      </p:sp>
      <p:sp>
        <p:nvSpPr>
          <p:cNvPr id="6" name="TextBox 5"/>
          <p:cNvSpPr txBox="1"/>
          <p:nvPr/>
        </p:nvSpPr>
        <p:spPr>
          <a:xfrm>
            <a:off x="1841500" y="1344084"/>
            <a:ext cx="182396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Prayer response</a:t>
            </a:r>
            <a:r>
              <a:rPr lang="en-US" dirty="0">
                <a:solidFill>
                  <a:prstClr val="white"/>
                </a:solidFill>
                <a:effectLst>
                  <a:outerShdw blurRad="38100" dist="38100" dir="2700000" algn="tl">
                    <a:srgbClr val="000000">
                      <a:alpha val="43137"/>
                    </a:srgbClr>
                  </a:outerShdw>
                </a:effectLst>
                <a:latin typeface="Arial" charset="0"/>
                <a:cs typeface="Arial" charset="0"/>
              </a:rPr>
              <a:t>: </a:t>
            </a:r>
          </a:p>
        </p:txBody>
      </p:sp>
      <p:sp>
        <p:nvSpPr>
          <p:cNvPr id="2" name="Rectangle 1"/>
          <p:cNvSpPr/>
          <p:nvPr/>
        </p:nvSpPr>
        <p:spPr>
          <a:xfrm>
            <a:off x="480291" y="2284400"/>
            <a:ext cx="6790459" cy="1938992"/>
          </a:xfrm>
          <a:prstGeom prst="rect">
            <a:avLst/>
          </a:prstGeom>
        </p:spPr>
        <p:txBody>
          <a:bodyPr wrap="square">
            <a:spAutoFit/>
          </a:bodyPr>
          <a:lstStyle/>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Come and fill our hearts with your love</a:t>
            </a:r>
          </a:p>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You alone, O Lord, are holy. </a:t>
            </a:r>
          </a:p>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Come and fill our heats with your peace.  Alleluia </a:t>
            </a:r>
          </a:p>
        </p:txBody>
      </p:sp>
    </p:spTree>
    <p:extLst>
      <p:ext uri="{BB962C8B-B14F-4D97-AF65-F5344CB8AC3E}">
        <p14:creationId xmlns:p14="http://schemas.microsoft.com/office/powerpoint/2010/main" val="259273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a:solidFill>
                  <a:schemeClr val="bg1"/>
                </a:solidFill>
                <a:effectLst>
                  <a:outerShdw blurRad="38100" dist="38100" dir="2700000" algn="tl">
                    <a:srgbClr val="000000">
                      <a:alpha val="43137"/>
                    </a:srgbClr>
                  </a:outerShdw>
                </a:effectLst>
              </a:rPr>
              <a:t>Based on Genesis 1</a:t>
            </a:r>
          </a:p>
          <a:p>
            <a:pPr marL="0" indent="0">
              <a:buFont typeface="Arial" charset="0"/>
              <a:buNone/>
              <a:defRPr/>
            </a:pPr>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583" y="458639"/>
            <a:ext cx="8552329" cy="3755955"/>
          </a:xfrm>
        </p:spPr>
        <p:txBody>
          <a:bodyPr/>
          <a:lstStyle/>
          <a:p>
            <a:pPr marL="0" indent="0">
              <a:spcBef>
                <a:spcPts val="500"/>
              </a:spcBef>
              <a:buNone/>
            </a:pPr>
            <a:endParaRPr lang="en-US" sz="2800" dirty="0">
              <a:solidFill>
                <a:schemeClr val="bg1"/>
              </a:solidFill>
              <a:effectLst>
                <a:outerShdw blurRad="38100" dist="38100" dir="2700000" algn="tl">
                  <a:srgbClr val="000000">
                    <a:alpha val="43137"/>
                  </a:srgbClr>
                </a:outerShdw>
              </a:effectLst>
            </a:endParaRPr>
          </a:p>
          <a:p>
            <a:pPr marL="0" indent="0">
              <a:spcBef>
                <a:spcPts val="500"/>
              </a:spcBef>
              <a:buNone/>
            </a:pPr>
            <a:endParaRPr lang="en-US" sz="2800" dirty="0">
              <a:solidFill>
                <a:schemeClr val="bg1"/>
              </a:solidFill>
              <a:effectLst>
                <a:outerShdw blurRad="38100" dist="38100" dir="2700000" algn="tl">
                  <a:srgbClr val="000000">
                    <a:alpha val="43137"/>
                  </a:srgbClr>
                </a:outerShdw>
              </a:effectLst>
            </a:endParaRPr>
          </a:p>
          <a:p>
            <a:pPr marL="0" indent="0">
              <a:spcBef>
                <a:spcPts val="500"/>
              </a:spcBef>
              <a:buNone/>
            </a:pPr>
            <a:r>
              <a:rPr lang="en-US" sz="2800">
                <a:solidFill>
                  <a:schemeClr val="bg1"/>
                </a:solidFill>
                <a:effectLst>
                  <a:outerShdw blurRad="38100" dist="38100" dir="2700000" algn="tl">
                    <a:srgbClr val="000000">
                      <a:alpha val="43137"/>
                    </a:srgbClr>
                  </a:outerShdw>
                </a:effectLst>
              </a:rPr>
              <a:t>What </a:t>
            </a:r>
            <a:r>
              <a:rPr lang="en-US" sz="2800" dirty="0">
                <a:solidFill>
                  <a:schemeClr val="bg1"/>
                </a:solidFill>
                <a:effectLst>
                  <a:outerShdw blurRad="38100" dist="38100" dir="2700000" algn="tl">
                    <a:srgbClr val="000000">
                      <a:alpha val="43137"/>
                    </a:srgbClr>
                  </a:outerShdw>
                </a:effectLst>
              </a:rPr>
              <a:t>things did God create before people?</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Why did God create people?</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God ask people to do?</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The world is good.  How do you help keep it good?</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Turn to your neighbor and say, </a:t>
            </a:r>
            <a:r>
              <a:rPr lang="en-US" sz="2800" dirty="0">
                <a:solidFill>
                  <a:srgbClr val="FFFF00"/>
                </a:solidFill>
                <a:effectLst>
                  <a:outerShdw blurRad="38100" dist="38100" dir="2700000" algn="tl">
                    <a:srgbClr val="000000">
                      <a:alpha val="43137"/>
                    </a:srgbClr>
                  </a:outerShdw>
                </a:effectLst>
              </a:rPr>
              <a:t>“The world is good.”</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305" y="1813181"/>
            <a:ext cx="6654439" cy="4375183"/>
          </a:xfrm>
        </p:spPr>
        <p:txBody>
          <a:bodyPr>
            <a:noAutofit/>
          </a:bodyPr>
          <a:lstStyle/>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800" b="1" dirty="0" smtClean="0">
                <a:solidFill>
                  <a:schemeClr val="bg1"/>
                </a:solidFill>
                <a:effectLst>
                  <a:outerShdw blurRad="38100" dist="38100" dir="2700000" algn="tl">
                    <a:srgbClr val="000000">
                      <a:alpha val="43137"/>
                    </a:srgbClr>
                  </a:outerShdw>
                </a:effectLst>
                <a:latin typeface="Times New Roman"/>
                <a:cs typeface="Times New Roman"/>
              </a:rPr>
              <a:t>God is so good</a:t>
            </a:r>
          </a:p>
          <a:p>
            <a:pPr marL="0" indent="0" algn="ctr">
              <a:buNone/>
            </a:pPr>
            <a:r>
              <a:rPr lang="en-US" sz="2800" b="1" dirty="0" smtClean="0">
                <a:solidFill>
                  <a:schemeClr val="bg1"/>
                </a:solidFill>
                <a:effectLst>
                  <a:outerShdw blurRad="38100" dist="38100" dir="2700000" algn="tl">
                    <a:srgbClr val="000000">
                      <a:alpha val="43137"/>
                    </a:srgbClr>
                  </a:outerShdw>
                </a:effectLst>
                <a:latin typeface="Times New Roman"/>
                <a:cs typeface="Times New Roman"/>
              </a:rPr>
              <a:t>God is so good </a:t>
            </a:r>
          </a:p>
          <a:p>
            <a:pPr marL="0" indent="0" algn="ctr">
              <a:buNone/>
            </a:pPr>
            <a:r>
              <a:rPr lang="en-US" sz="2800" b="1" dirty="0" smtClean="0">
                <a:solidFill>
                  <a:schemeClr val="bg1"/>
                </a:solidFill>
                <a:effectLst>
                  <a:outerShdw blurRad="38100" dist="38100" dir="2700000" algn="tl">
                    <a:srgbClr val="000000">
                      <a:alpha val="43137"/>
                    </a:srgbClr>
                  </a:outerShdw>
                </a:effectLst>
                <a:latin typeface="Times New Roman"/>
                <a:cs typeface="Times New Roman"/>
              </a:rPr>
              <a:t>God is so good</a:t>
            </a:r>
          </a:p>
          <a:p>
            <a:pPr marL="0" indent="0" algn="ctr">
              <a:buNone/>
            </a:pPr>
            <a:r>
              <a:rPr lang="en-US" sz="2800" b="1" dirty="0" smtClean="0">
                <a:solidFill>
                  <a:schemeClr val="bg1"/>
                </a:solidFill>
                <a:effectLst>
                  <a:outerShdw blurRad="38100" dist="38100" dir="2700000" algn="tl">
                    <a:srgbClr val="000000">
                      <a:alpha val="43137"/>
                    </a:srgbClr>
                  </a:outerShdw>
                </a:effectLst>
                <a:latin typeface="Times New Roman"/>
                <a:cs typeface="Times New Roman"/>
              </a:rPr>
              <a:t>He’s so good to me. </a:t>
            </a:r>
          </a:p>
          <a:p>
            <a:pPr marL="0" indent="0" algn="ctr">
              <a:buNone/>
            </a:pPr>
            <a:endParaRPr lang="en-US" sz="2800" b="1" dirty="0" smtClean="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713017" y="1195918"/>
            <a:ext cx="2473754"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Response to the message</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97557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05"/>
            <a:ext cx="8229600" cy="1143000"/>
          </a:xfrm>
        </p:spPr>
        <p:txBody>
          <a:bodyPr rtlCol="0">
            <a:normAutofit fontScale="90000"/>
          </a:bodyPr>
          <a:lstStyle/>
          <a:p>
            <a:r>
              <a:rPr lang="en-US" sz="5400" dirty="0">
                <a:solidFill>
                  <a:schemeClr val="bg1"/>
                </a:solidFill>
                <a:effectLst>
                  <a:outerShdw blurRad="38100" dist="38100" dir="2700000" algn="tl">
                    <a:srgbClr val="000000">
                      <a:alpha val="43137"/>
                    </a:srgbClr>
                  </a:outerShdw>
                </a:effectLst>
              </a:rPr>
              <a:t>Offering</a:t>
            </a:r>
            <a:br>
              <a:rPr lang="en-US" sz="5400" dirty="0">
                <a:solidFill>
                  <a:schemeClr val="bg1"/>
                </a:solidFill>
                <a:effectLst>
                  <a:outerShdw blurRad="38100" dist="38100" dir="2700000" algn="tl">
                    <a:srgbClr val="000000">
                      <a:alpha val="43137"/>
                    </a:srgbClr>
                  </a:outerShdw>
                </a:effectLst>
              </a:rPr>
            </a:br>
            <a:r>
              <a:rPr lang="en-US" sz="5400" dirty="0">
                <a:solidFill>
                  <a:srgbClr val="FFFF00"/>
                </a:solidFill>
                <a:effectLst>
                  <a:outerShdw blurRad="38100" dist="38100" dir="2700000" algn="tl">
                    <a:srgbClr val="000000">
                      <a:alpha val="43137"/>
                    </a:srgbClr>
                  </a:outerShdw>
                </a:effectLst>
              </a:rPr>
              <a:t/>
            </a:r>
            <a:br>
              <a:rPr lang="en-US" sz="5400" dirty="0">
                <a:solidFill>
                  <a:srgbClr val="FFFF00"/>
                </a:solidFill>
                <a:effectLst>
                  <a:outerShdw blurRad="38100" dist="38100" dir="2700000" algn="tl">
                    <a:srgbClr val="000000">
                      <a:alpha val="43137"/>
                    </a:srgbClr>
                  </a:outerShdw>
                </a:effectLst>
              </a:rPr>
            </a:br>
            <a:r>
              <a:rPr lang="en-US" sz="4000" dirty="0">
                <a:solidFill>
                  <a:srgbClr val="FFFF00"/>
                </a:solidFill>
                <a:effectLst>
                  <a:outerShdw blurRad="38100" dist="38100" dir="2700000" algn="tl">
                    <a:srgbClr val="000000">
                      <a:alpha val="43137"/>
                    </a:srgbClr>
                  </a:outerShdw>
                </a:effectLst>
              </a:rPr>
              <a:t/>
            </a:r>
            <a:br>
              <a:rPr lang="en-US" sz="4000" dirty="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305" y="1813181"/>
            <a:ext cx="6654439" cy="4375183"/>
          </a:xfrm>
        </p:spPr>
        <p:txBody>
          <a:bodyPr>
            <a:noAutofit/>
          </a:bodyPr>
          <a:lstStyle/>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Sung by Rejoicing Spirits Choir</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135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713017" y="1195918"/>
            <a:ext cx="96693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Offering</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238005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latin typeface="Times New Roman"/>
                <a:cs typeface="Times New Roman"/>
              </a:rPr>
              <a:t>Gathering Music</a:t>
            </a:r>
          </a:p>
        </p:txBody>
      </p:sp>
      <p:sp>
        <p:nvSpPr>
          <p:cNvPr id="3" name="Content Placeholder 2"/>
          <p:cNvSpPr>
            <a:spLocks noGrp="1"/>
          </p:cNvSpPr>
          <p:nvPr>
            <p:ph idx="1"/>
          </p:nvPr>
        </p:nvSpPr>
        <p:spPr>
          <a:xfrm>
            <a:off x="738909" y="1728861"/>
            <a:ext cx="6799118" cy="3434266"/>
          </a:xfrm>
        </p:spPr>
        <p:txBody>
          <a:bodyPr>
            <a:normAutofit/>
          </a:bodyPr>
          <a:lstStyle/>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I’ve Got the Joy Down In My Heart</a:t>
            </a: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Hallelujah-Praise Ye the Lord</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Jesus Loves Me</a:t>
            </a:r>
            <a:endParaRPr lang="en-US" sz="3400" i="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5593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a:solidFill>
                  <a:schemeClr val="bg1"/>
                </a:solidFill>
                <a:effectLst>
                  <a:outerShdw blurRad="38100" dist="38100" dir="2700000" algn="tl">
                    <a:srgbClr val="000000">
                      <a:alpha val="43137"/>
                    </a:srgbClr>
                  </a:outerShdw>
                </a:effectLst>
              </a:rPr>
              <a:t>We Speak to God</a:t>
            </a: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a:solidFill>
                <a:schemeClr val="bg1"/>
              </a:solidFill>
            </a:endParaRPr>
          </a:p>
          <a:p>
            <a:pPr marL="0" indent="0" algn="ctr">
              <a:buNone/>
            </a:pPr>
            <a:r>
              <a:rPr lang="en-US" dirty="0">
                <a:solidFill>
                  <a:schemeClr val="bg1"/>
                </a:solidFill>
                <a:effectLst>
                  <a:outerShdw blurRad="38100" dist="38100" dir="2700000" algn="tl">
                    <a:srgbClr val="000000">
                      <a:alpha val="43137"/>
                    </a:srgbClr>
                  </a:outerShdw>
                </a:effectLst>
              </a:rPr>
              <a:t>“Holy Spirit Come to Us” x2</a:t>
            </a:r>
          </a:p>
          <a:p>
            <a:pPr marL="0" indent="0" algn="ctr">
              <a:buNone/>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852" y="363914"/>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p>
          <a:p>
            <a:r>
              <a:rPr lang="en-US" sz="3600" b="1" dirty="0">
                <a:solidFill>
                  <a:srgbClr val="FFFF00"/>
                </a:solidFill>
                <a:effectLst>
                  <a:outerShdw blurRad="38100" dist="38100" dir="2700000" algn="tl">
                    <a:srgbClr val="000000">
                      <a:alpha val="43137"/>
                    </a:srgbClr>
                  </a:outerShdw>
                </a:effectLst>
              </a:rPr>
              <a:t>     (holy is your name)</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p>
          <a:p>
            <a:r>
              <a:rPr lang="en-US" sz="3600" b="1" dirty="0">
                <a:solidFill>
                  <a:srgbClr val="FFFF00"/>
                </a:solidFill>
                <a:effectLst>
                  <a:outerShdw blurRad="38100" dist="38100" dir="2700000" algn="tl">
                    <a:srgbClr val="000000">
                      <a:alpha val="43137"/>
                    </a:srgbClr>
                  </a:outerShdw>
                </a:effectLst>
              </a:rPr>
              <a:t>     (Your Kingdom come)</a:t>
            </a:r>
          </a:p>
          <a:p>
            <a:r>
              <a:rPr lang="en-US" sz="3600" dirty="0">
                <a:solidFill>
                  <a:schemeClr val="bg1"/>
                </a:solidFill>
              </a:rPr>
              <a:t>Your will be done </a:t>
            </a:r>
          </a:p>
          <a:p>
            <a:r>
              <a:rPr lang="en-US" sz="3600" b="1" dirty="0">
                <a:solidFill>
                  <a:srgbClr val="FFFF00"/>
                </a:solidFill>
                <a:effectLst>
                  <a:outerShdw blurRad="38100" dist="38100" dir="2700000" algn="tl">
                    <a:srgbClr val="000000">
                      <a:alpha val="43137"/>
                    </a:srgbClr>
                  </a:outerShdw>
                </a:effectLst>
              </a:rPr>
              <a:t>     (Your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6491" y="591003"/>
            <a:ext cx="6454084" cy="5632312"/>
          </a:xfrm>
          <a:prstGeom prst="rect">
            <a:avLst/>
          </a:prstGeom>
        </p:spPr>
        <p:txBody>
          <a:bodyPr wrap="square">
            <a:spAutoFit/>
          </a:bodyPr>
          <a:lstStyle/>
          <a:p>
            <a:r>
              <a:rPr lang="en-US" sz="3600" dirty="0">
                <a:solidFill>
                  <a:schemeClr val="bg1"/>
                </a:solidFill>
              </a:rPr>
              <a:t>Give us this day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p>
          <a:p>
            <a:r>
              <a:rPr lang="en-US" sz="3600" b="1" dirty="0">
                <a:solidFill>
                  <a:srgbClr val="FFFF00"/>
                </a:solidFill>
                <a:effectLst>
                  <a:outerShdw blurRad="38100" dist="38100" dir="2700000" algn="tl">
                    <a:srgbClr val="000000">
                      <a:alpha val="43137"/>
                    </a:srgbClr>
                  </a:outerShdw>
                </a:effectLst>
              </a:rPr>
              <a:t>    (and forgive our sins)</a:t>
            </a:r>
          </a:p>
          <a:p>
            <a:r>
              <a:rPr lang="en-US" sz="3600" dirty="0">
                <a:solidFill>
                  <a:schemeClr val="bg1"/>
                </a:solidFill>
              </a:rPr>
              <a:t>As we forgive those </a:t>
            </a:r>
          </a:p>
          <a:p>
            <a:r>
              <a:rPr lang="en-US" sz="3600" b="1" dirty="0">
                <a:solidFill>
                  <a:srgbClr val="FFFF00"/>
                </a:solidFill>
                <a:effectLst>
                  <a:outerShdw blurRad="38100" dist="38100" dir="2700000" algn="tl">
                    <a:srgbClr val="000000">
                      <a:alpha val="43137"/>
                    </a:srgbClr>
                  </a:outerShdw>
                </a:effectLst>
              </a:rPr>
              <a:t>    (as we forgive those)</a:t>
            </a:r>
          </a:p>
          <a:p>
            <a:r>
              <a:rPr lang="en-US" sz="3600" dirty="0">
                <a:solidFill>
                  <a:schemeClr val="bg1"/>
                </a:solidFill>
              </a:rPr>
              <a:t>Who sin against us </a:t>
            </a:r>
          </a:p>
          <a:p>
            <a:r>
              <a:rPr lang="en-US" sz="3600" b="1" dirty="0">
                <a:solidFill>
                  <a:srgbClr val="FFFF00"/>
                </a:solidFill>
                <a:effectLst>
                  <a:outerShdw blurRad="38100" dist="38100" dir="2700000" algn="tl">
                    <a:srgbClr val="000000">
                      <a:alpha val="43137"/>
                    </a:srgbClr>
                  </a:outerShdw>
                </a:effectLst>
              </a:rPr>
              <a:t>    (who sin against us)</a:t>
            </a:r>
          </a:p>
        </p:txBody>
      </p:sp>
    </p:spTree>
    <p:extLst>
      <p:ext uri="{BB962C8B-B14F-4D97-AF65-F5344CB8AC3E}">
        <p14:creationId xmlns:p14="http://schemas.microsoft.com/office/powerpoint/2010/main" val="1058691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195" y="1309155"/>
            <a:ext cx="6866467" cy="5078314"/>
          </a:xfrm>
          <a:prstGeom prst="rect">
            <a:avLst/>
          </a:prstGeom>
        </p:spPr>
        <p:txBody>
          <a:bodyPr wrap="square">
            <a:spAutoFit/>
          </a:bodyPr>
          <a:lstStyle/>
          <a:p>
            <a:r>
              <a:rPr lang="en-US" sz="3600" dirty="0">
                <a:solidFill>
                  <a:schemeClr val="bg1"/>
                </a:solidFill>
              </a:rPr>
              <a:t>Save us from the time </a:t>
            </a:r>
          </a:p>
          <a:p>
            <a:r>
              <a:rPr lang="en-US" sz="3600" b="1" dirty="0">
                <a:solidFill>
                  <a:srgbClr val="FFFF00"/>
                </a:solidFill>
                <a:effectLst>
                  <a:outerShdw blurRad="38100" dist="38100" dir="2700000" algn="tl">
                    <a:srgbClr val="000000">
                      <a:alpha val="43137"/>
                    </a:srgbClr>
                  </a:outerShdw>
                </a:effectLst>
              </a:rPr>
              <a:t>    (save us from the time)</a:t>
            </a:r>
          </a:p>
          <a:p>
            <a:r>
              <a:rPr lang="en-US" sz="3600" dirty="0">
                <a:solidFill>
                  <a:schemeClr val="bg1"/>
                </a:solidFill>
              </a:rPr>
              <a:t>Of trial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p>
          <a:p>
            <a:r>
              <a:rPr lang="en-US" sz="3600" b="1" dirty="0">
                <a:solidFill>
                  <a:srgbClr val="FFFF00"/>
                </a:solidFill>
                <a:effectLst>
                  <a:outerShdw blurRad="38100" dist="38100" dir="2700000" algn="tl">
                    <a:srgbClr val="000000">
                      <a:alpha val="43137"/>
                    </a:srgbClr>
                  </a:outerShdw>
                </a:effectLst>
              </a:rPr>
              <a:t>    (and deliver us) </a:t>
            </a:r>
            <a:endParaRPr lang="en-US" sz="3600" dirty="0">
              <a:solidFill>
                <a:schemeClr val="bg1"/>
              </a:solidFill>
            </a:endParaRPr>
          </a:p>
          <a:p>
            <a:r>
              <a:rPr lang="en-US" sz="3600" dirty="0">
                <a:solidFill>
                  <a:schemeClr val="bg1"/>
                </a:solidFill>
              </a:rPr>
              <a:t>from evil </a:t>
            </a:r>
          </a:p>
          <a:p>
            <a:r>
              <a:rPr lang="en-US" sz="3600" b="1" dirty="0">
                <a:solidFill>
                  <a:srgbClr val="FFFF00"/>
                </a:solidFill>
                <a:effectLst>
                  <a:outerShdw blurRad="38100" dist="38100" dir="2700000" algn="tl">
                    <a:srgbClr val="000000">
                      <a:alpha val="43137"/>
                    </a:srgbClr>
                  </a:outerShdw>
                </a:effectLst>
              </a:rPr>
              <a:t>    (from evil)</a:t>
            </a:r>
            <a:endParaRPr lang="en-US" b="1" dirty="0">
              <a:solidFill>
                <a:srgbClr val="FFFF00"/>
              </a:solidFill>
              <a:effectLst>
                <a:outerShdw blurRad="38100" dist="38100" dir="2700000" algn="tl">
                  <a:srgbClr val="000000">
                    <a:alpha val="43137"/>
                  </a:srgbClr>
                </a:outerShdw>
              </a:effectLst>
            </a:endParaRPr>
          </a:p>
          <a:p>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9113240" cy="6186310"/>
          </a:xfrm>
          <a:prstGeom prst="rect">
            <a:avLst/>
          </a:prstGeom>
        </p:spPr>
        <p:txBody>
          <a:bodyPr wrap="square">
            <a:spAutoFit/>
          </a:bodyPr>
          <a:lstStyle/>
          <a:p>
            <a:r>
              <a:rPr lang="en-US" sz="3600" dirty="0">
                <a:solidFill>
                  <a:schemeClr val="bg1"/>
                </a:solidFill>
              </a:rPr>
              <a:t>      For the kingdom and the power </a:t>
            </a:r>
          </a:p>
          <a:p>
            <a:r>
              <a:rPr lang="en-US" sz="3600" dirty="0">
                <a:solidFill>
                  <a:schemeClr val="bg1"/>
                </a:solidFill>
              </a:rPr>
              <a:t>      and the glory are yours forever,</a:t>
            </a:r>
          </a:p>
          <a:p>
            <a:r>
              <a:rPr lang="en-US" sz="3600" b="1" dirty="0">
                <a:solidFill>
                  <a:srgbClr val="FFFF00"/>
                </a:solidFill>
                <a:effectLst>
                  <a:outerShdw blurRad="38100" dist="38100" dir="2700000" algn="tl">
                    <a:srgbClr val="000000">
                      <a:alpha val="43137"/>
                    </a:srgbClr>
                  </a:outerShdw>
                </a:effectLst>
              </a:rPr>
              <a:t>    (For the kingdom and the power   </a:t>
            </a:r>
          </a:p>
          <a:p>
            <a:r>
              <a:rPr lang="en-US" sz="3600" b="1" dirty="0">
                <a:solidFill>
                  <a:srgbClr val="FFFF00"/>
                </a:solidFill>
                <a:effectLst>
                  <a:outerShdw blurRad="38100" dist="38100" dir="2700000" algn="tl">
                    <a:srgbClr val="000000">
                      <a:alpha val="43137"/>
                    </a:srgbClr>
                  </a:outerShdw>
                </a:effectLst>
              </a:rPr>
              <a:t>    and the glory are yours forever)</a:t>
            </a:r>
          </a:p>
          <a:p>
            <a:r>
              <a:rPr lang="en-US" sz="3600" dirty="0">
                <a:solidFill>
                  <a:schemeClr val="bg1"/>
                </a:solidFill>
              </a:rPr>
              <a:t>      Forever,</a:t>
            </a:r>
            <a:r>
              <a:rPr lang="en-US" sz="3600" dirty="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      And ever. </a:t>
            </a:r>
            <a:r>
              <a:rPr lang="en-US" sz="3600" b="1" dirty="0">
                <a:solidFill>
                  <a:srgbClr val="FFFF00"/>
                </a:solidFill>
                <a:effectLst>
                  <a:outerShdw blurRad="38100" dist="38100" dir="2700000" algn="tl">
                    <a:srgbClr val="000000">
                      <a:alpha val="43137"/>
                    </a:srgbClr>
                  </a:outerShdw>
                </a:effectLst>
              </a:rPr>
              <a:t>(and ever)</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      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      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      Holy is your name. </a:t>
            </a:r>
          </a:p>
          <a:p>
            <a:r>
              <a:rPr lang="en-US" sz="3600" b="1" dirty="0">
                <a:solidFill>
                  <a:srgbClr val="FFFF00"/>
                </a:solidFill>
                <a:effectLst>
                  <a:outerShdw blurRad="38100" dist="38100" dir="2700000" algn="tl">
                    <a:srgbClr val="000000">
                      <a:alpha val="43137"/>
                    </a:srgbClr>
                  </a:outerShdw>
                </a:effectLst>
              </a:rPr>
              <a:t>         (holy is your name)</a:t>
            </a:r>
          </a:p>
        </p:txBody>
      </p:sp>
    </p:spTree>
    <p:extLst>
      <p:ext uri="{BB962C8B-B14F-4D97-AF65-F5344CB8AC3E}">
        <p14:creationId xmlns:p14="http://schemas.microsoft.com/office/powerpoint/2010/main" val="2844273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a:solidFill>
                  <a:schemeClr val="bg1"/>
                </a:solidFill>
                <a:effectLst>
                  <a:outerShdw blurRad="38100" dist="38100" dir="2700000" algn="tl">
                    <a:srgbClr val="000000">
                      <a:alpha val="43137"/>
                    </a:srgbClr>
                  </a:outerShdw>
                </a:effectLst>
              </a:rPr>
              <a:t>We Receive God’s Blessing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34160"/>
            <a:ext cx="5242560" cy="3970318"/>
          </a:xfrm>
          <a:prstGeom prst="rect">
            <a:avLst/>
          </a:prstGeom>
        </p:spPr>
        <p:txBody>
          <a:bodyPr wrap="square">
            <a:spAutoFit/>
          </a:bodyPr>
          <a:lstStyle/>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Go now in peace, </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Go now in peace,</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May the love of God Surround you,</a:t>
            </a: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Everywhere, everywhere,</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You may go!</a:t>
            </a:r>
          </a:p>
        </p:txBody>
      </p:sp>
    </p:spTree>
    <p:extLst>
      <p:ext uri="{BB962C8B-B14F-4D97-AF65-F5344CB8AC3E}">
        <p14:creationId xmlns:p14="http://schemas.microsoft.com/office/powerpoint/2010/main" val="181992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chemeClr val="bg1"/>
                </a:solidFill>
                <a:effectLst>
                  <a:outerShdw blurRad="38100" dist="38100" dir="2700000" algn="tl">
                    <a:srgbClr val="000000">
                      <a:alpha val="43137"/>
                    </a:srgbClr>
                  </a:outerShdw>
                </a:effectLst>
              </a:rPr>
              <a:t>Family Events</a:t>
            </a:r>
          </a:p>
        </p:txBody>
      </p:sp>
      <p:sp>
        <p:nvSpPr>
          <p:cNvPr id="3" name="Content Placeholder 2"/>
          <p:cNvSpPr>
            <a:spLocks noGrp="1"/>
          </p:cNvSpPr>
          <p:nvPr>
            <p:ph idx="1"/>
          </p:nvPr>
        </p:nvSpPr>
        <p:spPr>
          <a:xfrm>
            <a:off x="1959427" y="1588324"/>
            <a:ext cx="5195455" cy="4525963"/>
          </a:xfrm>
        </p:spPr>
        <p:txBody>
          <a:bodyPr/>
          <a:lstStyle/>
          <a:p>
            <a:pPr>
              <a:defRPr/>
            </a:pPr>
            <a:r>
              <a:rPr lang="en-US" sz="4000" dirty="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Birthdays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Anniversaries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Other Family News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a:solidFill>
                  <a:schemeClr val="bg1"/>
                </a:solidFill>
                <a:effectLst>
                  <a:outerShdw blurRad="38100" dist="38100" dir="2700000" algn="tl">
                    <a:srgbClr val="000000">
                      <a:alpha val="43137"/>
                    </a:srgbClr>
                  </a:outerShdw>
                </a:effectLst>
              </a:rPr>
              <a:t>Learning Our Refrain</a:t>
            </a:r>
          </a:p>
        </p:txBody>
      </p:sp>
      <p:sp>
        <p:nvSpPr>
          <p:cNvPr id="3" name="Content Placeholder 2"/>
          <p:cNvSpPr>
            <a:spLocks noGrp="1"/>
          </p:cNvSpPr>
          <p:nvPr>
            <p:ph idx="1"/>
          </p:nvPr>
        </p:nvSpPr>
        <p:spPr>
          <a:xfrm>
            <a:off x="142504" y="3107933"/>
            <a:ext cx="8870868" cy="1704975"/>
          </a:xfrm>
        </p:spPr>
        <p:txBody>
          <a:bodyPr/>
          <a:lstStyle/>
          <a:p>
            <a:pPr algn="ctr">
              <a:buNone/>
              <a:defRPr/>
            </a:pPr>
            <a:r>
              <a:rPr lang="en-US" sz="5400" dirty="0">
                <a:solidFill>
                  <a:srgbClr val="FFFF00"/>
                </a:solidFill>
                <a:effectLst>
                  <a:outerShdw blurRad="38100" dist="38100" dir="2700000" algn="tl">
                    <a:srgbClr val="000000">
                      <a:alpha val="43137"/>
                    </a:srgbClr>
                  </a:outerShdw>
                </a:effectLst>
              </a:rPr>
              <a:t>“The World is Good”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7226"/>
            <a:ext cx="8229600" cy="1143000"/>
          </a:xfrm>
        </p:spPr>
        <p:txBody>
          <a:bodyPr/>
          <a:lstStyle/>
          <a:p>
            <a:r>
              <a:rPr lang="en-US" sz="4800" dirty="0">
                <a:solidFill>
                  <a:schemeClr val="bg1"/>
                </a:solidFill>
                <a:effectLst>
                  <a:outerShdw blurRad="38100" dist="38100" dir="2700000" algn="tl">
                    <a:srgbClr val="000000">
                      <a:alpha val="43137"/>
                    </a:srgbClr>
                  </a:outerShdw>
                </a:effectLst>
              </a:rPr>
              <a:t>Setting the Table of Community</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70915"/>
            <a:ext cx="6755389" cy="4524315"/>
          </a:xfrm>
          <a:prstGeom prst="rect">
            <a:avLst/>
          </a:prstGeom>
        </p:spPr>
        <p:txBody>
          <a:bodyPr wrap="square">
            <a:spAutoFit/>
          </a:bodyPr>
          <a:lstStyle/>
          <a:p>
            <a:pPr algn="ctr"/>
            <a:r>
              <a:rPr lang="en-US" sz="3600" dirty="0">
                <a:solidFill>
                  <a:schemeClr val="bg1"/>
                </a:solidFill>
              </a:rPr>
              <a:t>This is the Bible. It has stories of how much God loves us and helps us.  As we learn to see God in these stories we can learn to see God in our lives.</a:t>
            </a:r>
          </a:p>
          <a:p>
            <a:pPr algn="ctr"/>
            <a:endParaRPr lang="en-US" sz="3600" i="1" dirty="0">
              <a:solidFill>
                <a:schemeClr val="bg1"/>
              </a:solidFill>
            </a:endParaRPr>
          </a:p>
          <a:p>
            <a:pPr algn="ctr"/>
            <a:r>
              <a:rPr lang="en-US" sz="3600" i="1" dirty="0">
                <a:solidFill>
                  <a:srgbClr val="FFFF00"/>
                </a:solidFill>
                <a:effectLst>
                  <a:outerShdw blurRad="38100" dist="38100" dir="2700000" algn="tl">
                    <a:srgbClr val="000000">
                      <a:alpha val="43137"/>
                    </a:srgbClr>
                  </a:outerShdw>
                </a:effectLst>
              </a:rPr>
              <a:t>“We are bringing in the </a:t>
            </a:r>
          </a:p>
          <a:p>
            <a:pPr algn="ctr"/>
            <a:r>
              <a:rPr lang="en-US" sz="3600" i="1" dirty="0">
                <a:solidFill>
                  <a:srgbClr val="FFFF00"/>
                </a:solidFill>
                <a:effectLst>
                  <a:outerShdw blurRad="38100" dist="38100" dir="2700000" algn="tl">
                    <a:srgbClr val="000000">
                      <a:alpha val="43137"/>
                    </a:srgbClr>
                  </a:outerShdw>
                </a:effectLst>
              </a:rPr>
              <a:t>Word of God”</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p>
          <a:p>
            <a:pPr marL="0" indent="0" algn="ctr">
              <a:buNone/>
            </a:pPr>
            <a:r>
              <a:rPr lang="en-US" sz="3600" dirty="0">
                <a:solidFill>
                  <a:schemeClr val="bg1"/>
                </a:solidFill>
                <a:latin typeface="Arial" pitchFamily="34" charset="0"/>
                <a:cs typeface="Arial" pitchFamily="34" charset="0"/>
              </a:rPr>
              <a:t>reminding us that Jesus is the </a:t>
            </a:r>
          </a:p>
          <a:p>
            <a:pPr marL="0" indent="0" algn="ctr">
              <a:buNone/>
            </a:pPr>
            <a:r>
              <a:rPr lang="en-US" sz="3600" dirty="0">
                <a:solidFill>
                  <a:schemeClr val="bg1"/>
                </a:solidFill>
                <a:latin typeface="Arial" pitchFamily="34" charset="0"/>
                <a:cs typeface="Arial" pitchFamily="34" charset="0"/>
              </a:rPr>
              <a:t>light of the world. Showing us that </a:t>
            </a:r>
          </a:p>
          <a:p>
            <a:pPr marL="0" indent="0" algn="ctr">
              <a:buNone/>
            </a:pPr>
            <a:r>
              <a:rPr lang="en-US" sz="3600" dirty="0">
                <a:solidFill>
                  <a:schemeClr val="bg1"/>
                </a:solidFill>
                <a:latin typeface="Arial" pitchFamily="34" charset="0"/>
                <a:cs typeface="Arial" pitchFamily="34" charset="0"/>
              </a:rPr>
              <a:t>God wants us to love each other </a:t>
            </a:r>
          </a:p>
          <a:p>
            <a:pPr marL="0" indent="0" algn="ctr">
              <a:buNone/>
            </a:pPr>
            <a:r>
              <a:rPr lang="en-US" sz="3600" dirty="0">
                <a:solidFill>
                  <a:schemeClr val="bg1"/>
                </a:solidFill>
                <a:latin typeface="Arial" pitchFamily="34" charset="0"/>
                <a:cs typeface="Arial" pitchFamily="34" charset="0"/>
              </a:rPr>
              <a:t>like Jesus loves us.</a:t>
            </a:r>
          </a:p>
          <a:p>
            <a:pPr marL="0" indent="0" algn="ctr">
              <a:buNone/>
            </a:pPr>
            <a:endParaRPr lang="en-US" sz="3600" dirty="0">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14" y="876810"/>
            <a:ext cx="8508999" cy="4525963"/>
          </a:xfrm>
        </p:spPr>
        <p:txBody>
          <a:bodyPr/>
          <a:lstStyle/>
          <a:p>
            <a:pPr marL="0" indent="0" algn="ctr">
              <a:spcBef>
                <a:spcPts val="600"/>
              </a:spcBef>
              <a:buNone/>
            </a:pPr>
            <a:r>
              <a:rPr lang="en-US" sz="3600" dirty="0">
                <a:solidFill>
                  <a:schemeClr val="bg1"/>
                </a:solidFill>
                <a:latin typeface="Arial" pitchFamily="34" charset="0"/>
                <a:cs typeface="Arial" pitchFamily="34" charset="0"/>
              </a:rPr>
              <a:t>This is the offering plate, </a:t>
            </a:r>
          </a:p>
          <a:p>
            <a:pPr marL="0" indent="0" algn="ctr">
              <a:spcBef>
                <a:spcPts val="600"/>
              </a:spcBef>
              <a:buNone/>
            </a:pPr>
            <a:r>
              <a:rPr lang="en-US" sz="3600" dirty="0">
                <a:solidFill>
                  <a:schemeClr val="bg1"/>
                </a:solidFill>
                <a:latin typeface="Arial" pitchFamily="34" charset="0"/>
                <a:cs typeface="Arial" pitchFamily="34" charset="0"/>
              </a:rPr>
              <a:t>reminding us that God wants us </a:t>
            </a:r>
          </a:p>
          <a:p>
            <a:pPr marL="0" indent="0" algn="ctr">
              <a:spcBef>
                <a:spcPts val="600"/>
              </a:spcBef>
              <a:buNone/>
            </a:pPr>
            <a:r>
              <a:rPr lang="en-US" sz="3600" dirty="0">
                <a:solidFill>
                  <a:schemeClr val="bg1"/>
                </a:solidFill>
                <a:latin typeface="Arial" pitchFamily="34" charset="0"/>
                <a:cs typeface="Arial" pitchFamily="34" charset="0"/>
              </a:rPr>
              <a:t>to share; Reminding us of the many treasures that God has given us, and that when we share we make everything so much better for everyone. </a:t>
            </a:r>
          </a:p>
          <a:p>
            <a:pPr marL="0" indent="0" algn="ctr">
              <a:buNone/>
            </a:pPr>
            <a:endParaRPr lang="en-US" sz="14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Gifts of God”</a:t>
            </a:r>
          </a:p>
          <a:p>
            <a:endParaRPr lang="en-US" i="1" dirty="0"/>
          </a:p>
        </p:txBody>
      </p:sp>
    </p:spTree>
    <p:extLst>
      <p:ext uri="{BB962C8B-B14F-4D97-AF65-F5344CB8AC3E}">
        <p14:creationId xmlns:p14="http://schemas.microsoft.com/office/powerpoint/2010/main" val="1157593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40298</TotalTime>
  <Words>798</Words>
  <Application>Microsoft Office PowerPoint</Application>
  <PresentationFormat>On-screen Show (4:3)</PresentationFormat>
  <Paragraphs>161</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Rejoicing Spirits Community  Welcome to our no-shush  family service where everyone is welcome!  “The World is Good”</vt:lpstr>
      <vt:lpstr>Gathering Music</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Offering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Andrew Herbruck</cp:lastModifiedBy>
  <cp:revision>579</cp:revision>
  <cp:lastPrinted>2018-04-19T15:02:28Z</cp:lastPrinted>
  <dcterms:created xsi:type="dcterms:W3CDTF">2010-10-14T20:31:06Z</dcterms:created>
  <dcterms:modified xsi:type="dcterms:W3CDTF">2018-08-26T18:56:44Z</dcterms:modified>
</cp:coreProperties>
</file>