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65" r:id="rId2"/>
    <p:sldId id="404" r:id="rId3"/>
    <p:sldId id="263" r:id="rId4"/>
    <p:sldId id="300" r:id="rId5"/>
    <p:sldId id="280" r:id="rId6"/>
    <p:sldId id="335" r:id="rId7"/>
    <p:sldId id="354" r:id="rId8"/>
    <p:sldId id="357" r:id="rId9"/>
    <p:sldId id="358" r:id="rId10"/>
    <p:sldId id="264" r:id="rId11"/>
    <p:sldId id="405" r:id="rId12"/>
    <p:sldId id="324" r:id="rId13"/>
    <p:sldId id="401" r:id="rId14"/>
    <p:sldId id="406" r:id="rId15"/>
    <p:sldId id="292" r:id="rId16"/>
    <p:sldId id="400" r:id="rId17"/>
    <p:sldId id="346" r:id="rId18"/>
    <p:sldId id="407" r:id="rId19"/>
    <p:sldId id="274" r:id="rId20"/>
    <p:sldId id="410" r:id="rId21"/>
    <p:sldId id="333" r:id="rId22"/>
    <p:sldId id="348" r:id="rId23"/>
    <p:sldId id="349" r:id="rId24"/>
    <p:sldId id="393" r:id="rId25"/>
    <p:sldId id="350" r:id="rId26"/>
    <p:sldId id="299" r:id="rId27"/>
    <p:sldId id="411" r:id="rId28"/>
    <p:sldId id="399" r:id="rId2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2371" autoAdjust="0"/>
  </p:normalViewPr>
  <p:slideViewPr>
    <p:cSldViewPr snapToGrid="0" snapToObjects="1">
      <p:cViewPr varScale="1">
        <p:scale>
          <a:sx n="104" d="100"/>
          <a:sy n="104" d="100"/>
        </p:scale>
        <p:origin x="1212" y="96"/>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3/25/2018</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3/25/2018</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15</a:t>
            </a:fld>
            <a:endParaRPr lang="en-US"/>
          </a:p>
        </p:txBody>
      </p:sp>
    </p:spTree>
    <p:extLst>
      <p:ext uri="{BB962C8B-B14F-4D97-AF65-F5344CB8AC3E}">
        <p14:creationId xmlns:p14="http://schemas.microsoft.com/office/powerpoint/2010/main" val="135628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26</a:t>
            </a:fld>
            <a:endParaRPr lang="en-US"/>
          </a:p>
        </p:txBody>
      </p:sp>
    </p:spTree>
    <p:extLst>
      <p:ext uri="{BB962C8B-B14F-4D97-AF65-F5344CB8AC3E}">
        <p14:creationId xmlns:p14="http://schemas.microsoft.com/office/powerpoint/2010/main" val="225572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3/25/2018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3/25/2018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3/25/2018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3/25/2018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3/25/2018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3/25/2018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3/25/2018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6348"/>
            <a:ext cx="9144000" cy="3963914"/>
          </a:xfrm>
        </p:spPr>
        <p:txBody>
          <a:bodyPr rtlCol="0">
            <a:noAutofit/>
          </a:bodyPr>
          <a:lstStyle/>
          <a:p>
            <a:pPr eaLnBrk="1" fontAlgn="auto" hangingPunct="1">
              <a:spcAft>
                <a:spcPts val="0"/>
              </a:spcAft>
              <a:defRPr/>
            </a:pPr>
            <a:r>
              <a:rPr lang="en-US" sz="5400" dirty="0">
                <a:solidFill>
                  <a:schemeClr val="bg1"/>
                </a:solidFill>
                <a:effectLst>
                  <a:outerShdw blurRad="38100" dist="38100" dir="2700000" algn="tl">
                    <a:srgbClr val="000000">
                      <a:alpha val="43137"/>
                    </a:srgbClr>
                  </a:outerShdw>
                </a:effectLst>
              </a:rPr>
              <a:t>Rejoicing Spirits Community</a:t>
            </a:r>
            <a:br>
              <a:rPr lang="en-US" sz="5400" dirty="0">
                <a:solidFill>
                  <a:schemeClr val="bg1"/>
                </a:solidFill>
                <a:effectLst>
                  <a:outerShdw blurRad="38100" dist="38100" dir="2700000" algn="tl">
                    <a:srgbClr val="000000">
                      <a:alpha val="43137"/>
                    </a:srgbClr>
                  </a:outerShdw>
                </a:effectLst>
              </a:rPr>
            </a:br>
            <a:r>
              <a:rPr lang="en-US" sz="3200" dirty="0">
                <a:solidFill>
                  <a:schemeClr val="bg1"/>
                </a:solidFill>
                <a:effectLst>
                  <a:outerShdw blurRad="38100" dist="38100" dir="2700000" algn="tl">
                    <a:srgbClr val="000000">
                      <a:alpha val="43137"/>
                    </a:srgbClr>
                  </a:outerShdw>
                </a:effectLst>
              </a:rPr>
              <a:t/>
            </a:r>
            <a:br>
              <a:rPr lang="en-US" sz="32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Welcome to our no-shush </a:t>
            </a:r>
            <a:br>
              <a:rPr lang="en-US" sz="40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family service where everyone is welcome</a:t>
            </a:r>
            <a:r>
              <a:rPr lang="en-US" sz="5400" dirty="0">
                <a:solidFill>
                  <a:schemeClr val="bg1"/>
                </a:solidFill>
                <a:effectLst>
                  <a:outerShdw blurRad="38100" dist="38100" dir="2700000" algn="tl">
                    <a:srgbClr val="000000">
                      <a:alpha val="43137"/>
                    </a:srgbClr>
                  </a:outerShdw>
                </a:effectLst>
              </a:rPr>
              <a:t>!</a:t>
            </a:r>
            <a:br>
              <a:rPr lang="en-US" sz="5400" dirty="0">
                <a:solidFill>
                  <a:schemeClr val="bg1"/>
                </a:solidFill>
                <a:effectLst>
                  <a:outerShdw blurRad="38100" dist="38100" dir="2700000" algn="tl">
                    <a:srgbClr val="000000">
                      <a:alpha val="43137"/>
                    </a:srgbClr>
                  </a:outerShdw>
                </a:effectLst>
              </a:rPr>
            </a:br>
            <a:r>
              <a:rPr lang="en-US" sz="3200" dirty="0">
                <a:solidFill>
                  <a:schemeClr val="bg1"/>
                </a:solidFill>
                <a:effectLst>
                  <a:outerShdw blurRad="38100" dist="38100" dir="2700000" algn="tl">
                    <a:srgbClr val="000000">
                      <a:alpha val="43137"/>
                    </a:srgbClr>
                  </a:outerShdw>
                </a:effectLst>
              </a:rPr>
              <a:t/>
            </a:r>
            <a:br>
              <a:rPr lang="en-US" sz="3200" dirty="0">
                <a:solidFill>
                  <a:schemeClr val="bg1"/>
                </a:solidFill>
                <a:effectLst>
                  <a:outerShdw blurRad="38100" dist="38100" dir="2700000" algn="tl">
                    <a:srgbClr val="000000">
                      <a:alpha val="43137"/>
                    </a:srgbClr>
                  </a:outerShdw>
                </a:effectLst>
              </a:rPr>
            </a:br>
            <a:r>
              <a:rPr lang="en-US" sz="4800" dirty="0">
                <a:solidFill>
                  <a:srgbClr val="FFFF00"/>
                </a:solidFill>
                <a:effectLst>
                  <a:outerShdw blurRad="38100" dist="38100" dir="2700000" algn="tl">
                    <a:srgbClr val="000000">
                      <a:alpha val="43137"/>
                    </a:srgbClr>
                  </a:outerShdw>
                </a:effectLst>
              </a:rPr>
              <a:t>“Jesus is Here Today”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922" y="1698255"/>
            <a:ext cx="8102877" cy="4634812"/>
          </a:xfrm>
        </p:spPr>
        <p:txBody>
          <a:bodyPr rtlCol="0">
            <a:noAutofit/>
          </a:bodyPr>
          <a:lstStyle/>
          <a:p>
            <a:pPr marL="0" indent="0">
              <a:buNone/>
            </a:pPr>
            <a:r>
              <a:rPr lang="en-US" sz="3600" dirty="0">
                <a:solidFill>
                  <a:schemeClr val="bg1"/>
                </a:solidFill>
              </a:rPr>
              <a:t>One:	 </a:t>
            </a:r>
            <a:r>
              <a:rPr lang="en-US" sz="3600" b="1" dirty="0">
                <a:solidFill>
                  <a:schemeClr val="bg1"/>
                </a:solidFill>
                <a:effectLst>
                  <a:outerShdw blurRad="38100" dist="38100" dir="2700000" algn="tl">
                    <a:srgbClr val="000000">
                      <a:alpha val="43137"/>
                    </a:srgbClr>
                  </a:outerShdw>
                </a:effectLst>
              </a:rPr>
              <a:t>The Bible tells us that</a:t>
            </a:r>
            <a:r>
              <a:rPr lang="en-US" sz="3600" dirty="0">
                <a:solidFill>
                  <a:schemeClr val="bg1"/>
                </a:solidFill>
              </a:rPr>
              <a:t>...</a:t>
            </a:r>
          </a:p>
          <a:p>
            <a:pPr marL="0" indent="0">
              <a:buNone/>
            </a:pPr>
            <a:r>
              <a:rPr lang="en-US" sz="3600" b="1" dirty="0">
                <a:solidFill>
                  <a:srgbClr val="FFFF00"/>
                </a:solidFill>
                <a:effectLst>
                  <a:outerShdw blurRad="38100" dist="38100" dir="2700000" algn="tl">
                    <a:srgbClr val="000000">
                      <a:alpha val="43137"/>
                    </a:srgbClr>
                  </a:outerShdw>
                </a:effectLst>
              </a:rPr>
              <a:t>All:	    Jesus is here today!</a:t>
            </a:r>
          </a:p>
          <a:p>
            <a:pPr marL="0" indent="0">
              <a:buNone/>
            </a:pPr>
            <a:r>
              <a:rPr lang="en-US" sz="3600" b="1" dirty="0">
                <a:solidFill>
                  <a:schemeClr val="bg1"/>
                </a:solidFill>
              </a:rPr>
              <a:t>One:	 The crowds said that…</a:t>
            </a:r>
          </a:p>
          <a:p>
            <a:pPr marL="0" indent="0">
              <a:buNone/>
            </a:pPr>
            <a:r>
              <a:rPr lang="en-US" sz="3600" b="1" dirty="0">
                <a:solidFill>
                  <a:srgbClr val="FFFF00"/>
                </a:solidFill>
                <a:effectLst>
                  <a:outerShdw blurRad="38100" dist="38100" dir="2700000" algn="tl">
                    <a:srgbClr val="000000">
                      <a:alpha val="43137"/>
                    </a:srgbClr>
                  </a:outerShdw>
                </a:effectLst>
              </a:rPr>
              <a:t>All:	    Jesus is here today!</a:t>
            </a:r>
          </a:p>
          <a:p>
            <a:pPr marL="0" indent="0">
              <a:buNone/>
            </a:pPr>
            <a:r>
              <a:rPr lang="en-US" sz="3600" b="1" dirty="0">
                <a:solidFill>
                  <a:schemeClr val="bg1"/>
                </a:solidFill>
              </a:rPr>
              <a:t>One: We are better because…</a:t>
            </a:r>
          </a:p>
          <a:p>
            <a:pPr marL="0" indent="0">
              <a:buNone/>
            </a:pPr>
            <a:r>
              <a:rPr lang="en-US" sz="3600" b="1" dirty="0">
                <a:solidFill>
                  <a:srgbClr val="FFFF00"/>
                </a:solidFill>
                <a:effectLst>
                  <a:outerShdw blurRad="38100" dist="38100" dir="2700000" algn="tl">
                    <a:srgbClr val="000000">
                      <a:alpha val="43137"/>
                    </a:srgbClr>
                  </a:outerShdw>
                </a:effectLst>
              </a:rPr>
              <a:t>All:	    Jesus is here today!</a:t>
            </a:r>
            <a:endParaRPr lang="en-US" sz="40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2931458" y="708211"/>
            <a:ext cx="5044141"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latin typeface="Calibri" panose="020F0502020204030204" pitchFamily="34" charset="0"/>
              </a:rPr>
              <a:t>Call to Worship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2698" y="1542167"/>
            <a:ext cx="6718303" cy="4458584"/>
          </a:xfrm>
        </p:spPr>
        <p:txBody>
          <a:bodyPr>
            <a:noAutofit/>
          </a:bodyPr>
          <a:lstStyle/>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Blessed be the name!</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Blessed be the name!</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Blessed be the name of the Lord.</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Blessed be the name!</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Blessed be the name!</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Blessed be the name of the Lord.</a:t>
            </a:r>
          </a:p>
        </p:txBody>
      </p:sp>
      <p:sp>
        <p:nvSpPr>
          <p:cNvPr id="4" name="TextBox 3"/>
          <p:cNvSpPr txBox="1"/>
          <p:nvPr/>
        </p:nvSpPr>
        <p:spPr>
          <a:xfrm>
            <a:off x="1566059" y="1195918"/>
            <a:ext cx="1715213"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Call to Worship</a:t>
            </a:r>
            <a:r>
              <a:rPr lang="en-US" i="1" dirty="0">
                <a:solidFill>
                  <a:prstClr val="white"/>
                </a:solidFill>
                <a:latin typeface="Times New Roman"/>
                <a:cs typeface="Times New Roman"/>
              </a:rPr>
              <a:t>:</a:t>
            </a:r>
          </a:p>
        </p:txBody>
      </p:sp>
    </p:spTree>
    <p:extLst>
      <p:ext uri="{BB962C8B-B14F-4D97-AF65-F5344CB8AC3E}">
        <p14:creationId xmlns:p14="http://schemas.microsoft.com/office/powerpoint/2010/main" val="20832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471" y="196545"/>
            <a:ext cx="8215614" cy="822366"/>
          </a:xfrm>
        </p:spPr>
        <p:txBody>
          <a:bodyPr/>
          <a:lstStyle/>
          <a:p>
            <a:pPr marL="0" indent="0" algn="ctr">
              <a:buNone/>
            </a:pPr>
            <a:r>
              <a:rPr lang="en-US" sz="4800" dirty="0">
                <a:solidFill>
                  <a:schemeClr val="bg1"/>
                </a:solidFill>
                <a:effectLst>
                  <a:outerShdw blurRad="38100" dist="38100" dir="2700000" algn="tl">
                    <a:srgbClr val="000000">
                      <a:alpha val="43137"/>
                    </a:srgbClr>
                  </a:outerShdw>
                </a:effectLst>
              </a:rPr>
              <a:t>We Tell God We Are Sorry</a:t>
            </a:r>
          </a:p>
        </p:txBody>
      </p:sp>
      <p:sp>
        <p:nvSpPr>
          <p:cNvPr id="2" name="TextBox 1"/>
          <p:cNvSpPr txBox="1"/>
          <p:nvPr/>
        </p:nvSpPr>
        <p:spPr>
          <a:xfrm>
            <a:off x="251753" y="1018911"/>
            <a:ext cx="8574721" cy="5262979"/>
          </a:xfrm>
          <a:prstGeom prst="rect">
            <a:avLst/>
          </a:prstGeom>
          <a:noFill/>
        </p:spPr>
        <p:txBody>
          <a:bodyPr wrap="square" rtlCol="0">
            <a:spAutoFit/>
          </a:bodyPr>
          <a:lstStyle/>
          <a:p>
            <a:r>
              <a:rPr lang="en-US" sz="2800" dirty="0">
                <a:solidFill>
                  <a:schemeClr val="bg1"/>
                </a:solidFill>
                <a:latin typeface="+mn-lt"/>
              </a:rPr>
              <a:t>Gracious God:</a:t>
            </a:r>
          </a:p>
          <a:p>
            <a:r>
              <a:rPr lang="en-US" sz="2800" dirty="0">
                <a:solidFill>
                  <a:srgbClr val="FFFF00"/>
                </a:solidFill>
                <a:latin typeface="+mn-lt"/>
              </a:rPr>
              <a:t>Gracious God:</a:t>
            </a:r>
          </a:p>
          <a:p>
            <a:endParaRPr lang="en-US" sz="2800" dirty="0">
              <a:solidFill>
                <a:srgbClr val="FFFF00"/>
              </a:solidFill>
              <a:latin typeface="+mn-lt"/>
            </a:endParaRPr>
          </a:p>
          <a:p>
            <a:r>
              <a:rPr lang="en-US" sz="2800" dirty="0">
                <a:solidFill>
                  <a:schemeClr val="bg1"/>
                </a:solidFill>
                <a:latin typeface="+mn-lt"/>
              </a:rPr>
              <a:t>We confess that sometimes we think that you are far away and very busy.</a:t>
            </a:r>
          </a:p>
          <a:p>
            <a:r>
              <a:rPr lang="en-US" sz="2800" dirty="0">
                <a:solidFill>
                  <a:srgbClr val="FFFF00"/>
                </a:solidFill>
                <a:latin typeface="+mn-lt"/>
              </a:rPr>
              <a:t>We confess that sometimes we think that you are far away and very busy.</a:t>
            </a:r>
          </a:p>
          <a:p>
            <a:endParaRPr lang="en-US" sz="2800" dirty="0">
              <a:solidFill>
                <a:srgbClr val="FFFF00"/>
              </a:solidFill>
              <a:latin typeface="+mn-lt"/>
            </a:endParaRPr>
          </a:p>
          <a:p>
            <a:r>
              <a:rPr lang="en-US" sz="2800" dirty="0">
                <a:solidFill>
                  <a:schemeClr val="bg1"/>
                </a:solidFill>
                <a:latin typeface="+mn-lt"/>
              </a:rPr>
              <a:t>We think that you have forgotten us and that we are all alone.</a:t>
            </a:r>
          </a:p>
          <a:p>
            <a:r>
              <a:rPr lang="en-US" sz="2800" dirty="0">
                <a:solidFill>
                  <a:srgbClr val="FFFF00"/>
                </a:solidFill>
                <a:latin typeface="+mn-lt"/>
              </a:rPr>
              <a:t>We think that you have forgotten us and that we are all   				alone.</a:t>
            </a:r>
          </a:p>
        </p:txBody>
      </p:sp>
    </p:spTree>
    <p:extLst>
      <p:ext uri="{BB962C8B-B14F-4D97-AF65-F5344CB8AC3E}">
        <p14:creationId xmlns:p14="http://schemas.microsoft.com/office/powerpoint/2010/main" val="416523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4024" y="397565"/>
            <a:ext cx="7422776" cy="4525963"/>
          </a:xfrm>
        </p:spPr>
        <p:txBody>
          <a:bodyPr/>
          <a:lstStyle/>
          <a:p>
            <a:pPr marL="0" indent="0">
              <a:buNone/>
            </a:pPr>
            <a:r>
              <a:rPr lang="en-US" sz="2800" dirty="0">
                <a:solidFill>
                  <a:schemeClr val="bg1"/>
                </a:solidFill>
              </a:rPr>
              <a:t>Help us to remember that you are always with us.</a:t>
            </a:r>
          </a:p>
          <a:p>
            <a:pPr marL="0" indent="0">
              <a:buNone/>
            </a:pPr>
            <a:r>
              <a:rPr lang="en-US" sz="2800" dirty="0">
                <a:solidFill>
                  <a:srgbClr val="FFFF00"/>
                </a:solidFill>
              </a:rPr>
              <a:t>Help us to remember that you are always with us</a:t>
            </a:r>
          </a:p>
          <a:p>
            <a:endParaRPr lang="en-US" sz="2800" dirty="0">
              <a:solidFill>
                <a:schemeClr val="bg1"/>
              </a:solidFill>
            </a:endParaRPr>
          </a:p>
          <a:p>
            <a:pPr marL="0" indent="0">
              <a:buNone/>
            </a:pPr>
            <a:r>
              <a:rPr lang="en-US" sz="2800" dirty="0">
                <a:solidFill>
                  <a:schemeClr val="bg1"/>
                </a:solidFill>
              </a:rPr>
              <a:t>Help us to know that Jesus is always here.</a:t>
            </a:r>
          </a:p>
          <a:p>
            <a:pPr marL="0" indent="0">
              <a:buNone/>
            </a:pPr>
            <a:r>
              <a:rPr lang="en-US" sz="2800" dirty="0">
                <a:solidFill>
                  <a:srgbClr val="FFFF00"/>
                </a:solidFill>
              </a:rPr>
              <a:t>Help us to know that Jesus is always here.</a:t>
            </a:r>
          </a:p>
          <a:p>
            <a:endParaRPr lang="en-US" sz="2800" dirty="0">
              <a:solidFill>
                <a:schemeClr val="bg1"/>
              </a:solidFill>
            </a:endParaRPr>
          </a:p>
          <a:p>
            <a:pPr marL="0" indent="0">
              <a:buNone/>
            </a:pPr>
            <a:r>
              <a:rPr lang="en-US" sz="2800" dirty="0">
                <a:solidFill>
                  <a:schemeClr val="bg1"/>
                </a:solidFill>
              </a:rPr>
              <a:t>Help us to know that because he is here, we can sing out with JOY.</a:t>
            </a:r>
          </a:p>
          <a:p>
            <a:pPr marL="0" indent="0">
              <a:buNone/>
            </a:pPr>
            <a:r>
              <a:rPr lang="en-US" sz="2800" dirty="0">
                <a:solidFill>
                  <a:srgbClr val="FFFF00"/>
                </a:solidFill>
              </a:rPr>
              <a:t>Help us to know that because he is here, we can sing out with JOY.</a:t>
            </a:r>
          </a:p>
          <a:p>
            <a:pPr marL="0" indent="0">
              <a:buNone/>
            </a:pPr>
            <a:r>
              <a:rPr lang="en-US" sz="2800" dirty="0">
                <a:solidFill>
                  <a:schemeClr val="bg1"/>
                </a:solidFill>
                <a:cs typeface="Arial" panose="020B0604020202020204" pitchFamily="34" charset="0"/>
              </a:rPr>
              <a:t>In Jesus’ name we pray.</a:t>
            </a:r>
          </a:p>
          <a:p>
            <a:pPr marL="0" indent="0">
              <a:buNone/>
            </a:pPr>
            <a:r>
              <a:rPr lang="en-US" sz="2800" b="1" dirty="0">
                <a:solidFill>
                  <a:srgbClr val="FFFF00"/>
                </a:solidFill>
                <a:cs typeface="Arial" panose="020B0604020202020204" pitchFamily="34" charset="0"/>
              </a:rPr>
              <a:t>In Jesus' name we pray.</a:t>
            </a:r>
            <a:endParaRPr lang="en-US" sz="2800" dirty="0">
              <a:cs typeface="Arial" panose="020B0604020202020204" pitchFamily="34" charset="0"/>
            </a:endParaRPr>
          </a:p>
        </p:txBody>
      </p:sp>
    </p:spTree>
    <p:extLst>
      <p:ext uri="{BB962C8B-B14F-4D97-AF65-F5344CB8AC3E}">
        <p14:creationId xmlns:p14="http://schemas.microsoft.com/office/powerpoint/2010/main" val="317963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5667" y="1693334"/>
            <a:ext cx="5535083" cy="369332"/>
          </a:xfrm>
          <a:prstGeom prst="rect">
            <a:avLst/>
          </a:prstGeom>
        </p:spPr>
        <p:txBody>
          <a:bodyPr wrap="square">
            <a:spAutoFit/>
          </a:bodyPr>
          <a:lstStyle/>
          <a:p>
            <a:pPr algn="ctr" defTabSz="342900"/>
            <a:endParaRPr lang="en-US" b="1" dirty="0">
              <a:solidFill>
                <a:prstClr val="black"/>
              </a:solidFill>
              <a:latin typeface="Times New Roman"/>
              <a:cs typeface="Times New Roman"/>
            </a:endParaRPr>
          </a:p>
        </p:txBody>
      </p:sp>
      <p:sp>
        <p:nvSpPr>
          <p:cNvPr id="6" name="TextBox 5"/>
          <p:cNvSpPr txBox="1"/>
          <p:nvPr/>
        </p:nvSpPr>
        <p:spPr>
          <a:xfrm>
            <a:off x="1841500" y="1344084"/>
            <a:ext cx="1823961"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Prayer response</a:t>
            </a:r>
            <a:r>
              <a:rPr lang="en-US" dirty="0">
                <a:solidFill>
                  <a:prstClr val="white"/>
                </a:solidFill>
                <a:effectLst>
                  <a:outerShdw blurRad="38100" dist="38100" dir="2700000" algn="tl">
                    <a:srgbClr val="000000">
                      <a:alpha val="43137"/>
                    </a:srgbClr>
                  </a:outerShdw>
                </a:effectLst>
                <a:latin typeface="Arial" charset="0"/>
                <a:cs typeface="Arial" charset="0"/>
              </a:rPr>
              <a:t>: </a:t>
            </a:r>
          </a:p>
        </p:txBody>
      </p:sp>
      <p:sp>
        <p:nvSpPr>
          <p:cNvPr id="2" name="Rectangle 1"/>
          <p:cNvSpPr/>
          <p:nvPr/>
        </p:nvSpPr>
        <p:spPr>
          <a:xfrm>
            <a:off x="865507" y="2245276"/>
            <a:ext cx="7419511" cy="553998"/>
          </a:xfrm>
          <a:prstGeom prst="rect">
            <a:avLst/>
          </a:prstGeom>
        </p:spPr>
        <p:txBody>
          <a:bodyPr wrap="square">
            <a:spAutoFit/>
          </a:bodyPr>
          <a:lstStyle/>
          <a:p>
            <a:pPr algn="ctr" defTabSz="342900"/>
            <a:r>
              <a:rPr lang="en-US" sz="3000" b="1" dirty="0" smtClean="0">
                <a:solidFill>
                  <a:prstClr val="white"/>
                </a:solidFill>
                <a:effectLst>
                  <a:outerShdw blurRad="38100" dist="38100" dir="2700000" algn="tl">
                    <a:srgbClr val="000000">
                      <a:alpha val="43137"/>
                    </a:srgbClr>
                  </a:outerShdw>
                </a:effectLst>
                <a:latin typeface="Times New Roman"/>
                <a:cs typeface="Times New Roman"/>
              </a:rPr>
              <a:t>Amen, Amen, Amen, Amen, Amen, </a:t>
            </a:r>
            <a:endParaRPr lang="en-US" sz="3000" b="1" dirty="0">
              <a:solidFill>
                <a:prstClr val="white"/>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259273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a:solidFill>
                  <a:schemeClr val="bg1"/>
                </a:solidFill>
                <a:effectLst>
                  <a:outerShdw blurRad="38100" dist="38100" dir="2700000" algn="tl">
                    <a:srgbClr val="000000">
                      <a:alpha val="43137"/>
                    </a:srgbClr>
                  </a:outerShdw>
                </a:effectLst>
              </a:rPr>
              <a:t>Based on Matthew 21</a:t>
            </a:r>
          </a:p>
          <a:p>
            <a:pPr marL="0" indent="0">
              <a:buFont typeface="Arial" charset="0"/>
              <a:buNone/>
              <a:defRPr/>
            </a:pPr>
            <a:endParaRPr lang="en-US" sz="2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8000" dirty="0">
                <a:solidFill>
                  <a:srgbClr val="FFFF00"/>
                </a:solidFill>
              </a:rPr>
              <a:t>Jesus is Here Today!</a:t>
            </a:r>
          </a:p>
        </p:txBody>
      </p:sp>
    </p:spTree>
    <p:extLst>
      <p:ext uri="{BB962C8B-B14F-4D97-AF65-F5344CB8AC3E}">
        <p14:creationId xmlns:p14="http://schemas.microsoft.com/office/powerpoint/2010/main" val="3007473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030" y="959431"/>
            <a:ext cx="8552329" cy="3755955"/>
          </a:xfrm>
        </p:spPr>
        <p:txBody>
          <a:bodyPr/>
          <a:lstStyle/>
          <a:p>
            <a:pPr marL="0" indent="0">
              <a:spcBef>
                <a:spcPts val="500"/>
              </a:spcBef>
              <a:buNone/>
            </a:pPr>
            <a:r>
              <a:rPr lang="en-US" sz="2800" dirty="0">
                <a:solidFill>
                  <a:schemeClr val="bg1"/>
                </a:solidFill>
                <a:effectLst>
                  <a:outerShdw blurRad="38100" dist="38100" dir="2700000" algn="tl">
                    <a:srgbClr val="000000">
                      <a:alpha val="43137"/>
                    </a:srgbClr>
                  </a:outerShdw>
                </a:effectLst>
              </a:rPr>
              <a:t>Why were Jesus and his friends going to Jerusalem?</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did Jesus want his friends to do for him? </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did the owner of the donkey say?</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How did the people react when Jesus went past them?</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were the people expecting Jesus to do?</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Do you think Jesus is here today?</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How is your life better because Jesus is here today?</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Turn to your neighbor and say, </a:t>
            </a:r>
            <a:r>
              <a:rPr lang="en-US" sz="2800" dirty="0">
                <a:solidFill>
                  <a:srgbClr val="FFFF00"/>
                </a:solidFill>
                <a:effectLst>
                  <a:outerShdw blurRad="38100" dist="38100" dir="2700000" algn="tl">
                    <a:srgbClr val="000000">
                      <a:alpha val="43137"/>
                    </a:srgbClr>
                  </a:outerShdw>
                </a:effectLst>
              </a:rPr>
              <a:t>“Jesus is here today!”</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7306" y="1813181"/>
            <a:ext cx="6515100" cy="3773669"/>
          </a:xfrm>
        </p:spPr>
        <p:txBody>
          <a:bodyPr>
            <a:noAutofit/>
          </a:bodyPr>
          <a:lstStyle/>
          <a:p>
            <a:pPr marL="0" lvl="0" indent="0" algn="ctr">
              <a:buNone/>
            </a:pPr>
            <a:r>
              <a:rPr lang="en-US" sz="3600" b="1" dirty="0">
                <a:solidFill>
                  <a:prstClr val="white"/>
                </a:solidFill>
                <a:effectLst>
                  <a:outerShdw blurRad="38100" dist="38100" dir="2700000" algn="tl">
                    <a:srgbClr val="000000">
                      <a:alpha val="43137"/>
                    </a:srgbClr>
                  </a:outerShdw>
                </a:effectLst>
                <a:latin typeface="Times New Roman"/>
                <a:cs typeface="Times New Roman"/>
              </a:rPr>
              <a:t>God is Here Today</a:t>
            </a:r>
          </a:p>
          <a:p>
            <a:pPr marL="0" lvl="0" indent="0" algn="ctr">
              <a:buNone/>
            </a:pPr>
            <a:endParaRPr lang="en-US" sz="2800" b="1" dirty="0">
              <a:solidFill>
                <a:prstClr val="white"/>
              </a:solidFill>
              <a:effectLst>
                <a:outerShdw blurRad="38100" dist="38100" dir="2700000" algn="tl">
                  <a:srgbClr val="000000">
                    <a:alpha val="43137"/>
                  </a:srgbClr>
                </a:outerShdw>
              </a:effectLst>
              <a:latin typeface="Times New Roman"/>
              <a:cs typeface="Times New Roman"/>
            </a:endParaRPr>
          </a:p>
          <a:p>
            <a:pPr marL="0" lvl="0" indent="0" algn="ctr">
              <a:buNone/>
            </a:pPr>
            <a:r>
              <a:rPr lang="en-US" sz="2800" b="1" dirty="0">
                <a:solidFill>
                  <a:prstClr val="white"/>
                </a:solidFill>
                <a:effectLst>
                  <a:outerShdw blurRad="38100" dist="38100" dir="2700000" algn="tl">
                    <a:srgbClr val="000000">
                      <a:alpha val="43137"/>
                    </a:srgbClr>
                  </a:outerShdw>
                </a:effectLst>
                <a:latin typeface="Times New Roman"/>
                <a:cs typeface="Times New Roman"/>
              </a:rPr>
              <a:t>God is here today</a:t>
            </a:r>
          </a:p>
          <a:p>
            <a:pPr marL="0" lvl="0" indent="0" algn="ctr">
              <a:buNone/>
            </a:pPr>
            <a:r>
              <a:rPr lang="en-US" sz="2800" b="1" dirty="0">
                <a:solidFill>
                  <a:prstClr val="white"/>
                </a:solidFill>
                <a:effectLst>
                  <a:outerShdw blurRad="38100" dist="38100" dir="2700000" algn="tl">
                    <a:srgbClr val="000000">
                      <a:alpha val="43137"/>
                    </a:srgbClr>
                  </a:outerShdw>
                </a:effectLst>
                <a:latin typeface="Times New Roman"/>
                <a:cs typeface="Times New Roman"/>
              </a:rPr>
              <a:t>As certain as the air I breathe</a:t>
            </a:r>
          </a:p>
          <a:p>
            <a:pPr marL="0" lvl="0" indent="0" algn="ctr">
              <a:buNone/>
            </a:pPr>
            <a:r>
              <a:rPr lang="en-US" sz="2800" b="1" dirty="0">
                <a:solidFill>
                  <a:prstClr val="white"/>
                </a:solidFill>
                <a:effectLst>
                  <a:outerShdw blurRad="38100" dist="38100" dir="2700000" algn="tl">
                    <a:srgbClr val="000000">
                      <a:alpha val="43137"/>
                    </a:srgbClr>
                  </a:outerShdw>
                </a:effectLst>
                <a:latin typeface="Times New Roman"/>
                <a:cs typeface="Times New Roman"/>
              </a:rPr>
              <a:t>As certain as the morning sun that rises</a:t>
            </a:r>
          </a:p>
          <a:p>
            <a:pPr marL="0" lvl="0" indent="0" algn="ctr">
              <a:buNone/>
            </a:pPr>
            <a:r>
              <a:rPr lang="en-US" sz="2800" b="1" dirty="0">
                <a:solidFill>
                  <a:prstClr val="white"/>
                </a:solidFill>
                <a:effectLst>
                  <a:outerShdw blurRad="38100" dist="38100" dir="2700000" algn="tl">
                    <a:srgbClr val="000000">
                      <a:alpha val="43137"/>
                    </a:srgbClr>
                  </a:outerShdw>
                </a:effectLst>
                <a:latin typeface="Times New Roman"/>
                <a:cs typeface="Times New Roman"/>
              </a:rPr>
              <a:t>As certain when I sing you’ll hear my song</a:t>
            </a:r>
          </a:p>
          <a:p>
            <a:pPr marL="0" indent="0" algn="ctr">
              <a:buNone/>
            </a:pPr>
            <a:endParaRPr lang="en-US" sz="135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713016" y="1195918"/>
            <a:ext cx="2499402"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Response to the Message</a:t>
            </a:r>
            <a:endParaRPr lang="en-US" i="1" dirty="0">
              <a:solidFill>
                <a:prstClr val="black"/>
              </a:solidFill>
              <a:latin typeface="Times New Roman"/>
              <a:cs typeface="Times New Roman"/>
            </a:endParaRPr>
          </a:p>
        </p:txBody>
      </p:sp>
    </p:spTree>
    <p:extLst>
      <p:ext uri="{BB962C8B-B14F-4D97-AF65-F5344CB8AC3E}">
        <p14:creationId xmlns:p14="http://schemas.microsoft.com/office/powerpoint/2010/main" val="451041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8805"/>
            <a:ext cx="8229600" cy="1143000"/>
          </a:xfrm>
        </p:spPr>
        <p:txBody>
          <a:bodyPr rtlCol="0">
            <a:normAutofit fontScale="90000"/>
          </a:bodyPr>
          <a:lstStyle/>
          <a:p>
            <a:r>
              <a:rPr lang="en-US" sz="5400" dirty="0">
                <a:solidFill>
                  <a:schemeClr val="bg1"/>
                </a:solidFill>
                <a:effectLst>
                  <a:outerShdw blurRad="38100" dist="38100" dir="2700000" algn="tl">
                    <a:srgbClr val="000000">
                      <a:alpha val="43137"/>
                    </a:srgbClr>
                  </a:outerShdw>
                </a:effectLst>
              </a:rPr>
              <a:t>Offering</a:t>
            </a:r>
            <a:br>
              <a:rPr lang="en-US" sz="5400" dirty="0">
                <a:solidFill>
                  <a:schemeClr val="bg1"/>
                </a:solidFill>
                <a:effectLst>
                  <a:outerShdw blurRad="38100" dist="38100" dir="2700000" algn="tl">
                    <a:srgbClr val="000000">
                      <a:alpha val="43137"/>
                    </a:srgbClr>
                  </a:outerShdw>
                </a:effectLst>
              </a:rPr>
            </a:br>
            <a:r>
              <a:rPr lang="en-US" sz="5400" dirty="0">
                <a:solidFill>
                  <a:srgbClr val="FFFF00"/>
                </a:solidFill>
                <a:effectLst>
                  <a:outerShdw blurRad="38100" dist="38100" dir="2700000" algn="tl">
                    <a:srgbClr val="000000">
                      <a:alpha val="43137"/>
                    </a:srgbClr>
                  </a:outerShdw>
                </a:effectLst>
              </a:rPr>
              <a:t/>
            </a:r>
            <a:br>
              <a:rPr lang="en-US" sz="5400" dirty="0">
                <a:solidFill>
                  <a:srgbClr val="FFFF00"/>
                </a:solidFill>
                <a:effectLst>
                  <a:outerShdw blurRad="38100" dist="38100" dir="2700000" algn="tl">
                    <a:srgbClr val="000000">
                      <a:alpha val="43137"/>
                    </a:srgbClr>
                  </a:outerShdw>
                </a:effectLst>
              </a:rPr>
            </a:br>
            <a:r>
              <a:rPr lang="en-US" sz="4000" dirty="0">
                <a:solidFill>
                  <a:srgbClr val="FFFF00"/>
                </a:solidFill>
                <a:effectLst>
                  <a:outerShdw blurRad="38100" dist="38100" dir="2700000" algn="tl">
                    <a:srgbClr val="000000">
                      <a:alpha val="43137"/>
                    </a:srgbClr>
                  </a:outerShdw>
                </a:effectLst>
              </a:rPr>
              <a:t/>
            </a:r>
            <a:br>
              <a:rPr lang="en-US" sz="4000" dirty="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latin typeface="Times New Roman"/>
                <a:cs typeface="Times New Roman"/>
              </a:rPr>
              <a:t>Gathering Music</a:t>
            </a:r>
          </a:p>
        </p:txBody>
      </p:sp>
      <p:sp>
        <p:nvSpPr>
          <p:cNvPr id="3" name="Content Placeholder 2"/>
          <p:cNvSpPr>
            <a:spLocks noGrp="1"/>
          </p:cNvSpPr>
          <p:nvPr>
            <p:ph idx="1"/>
          </p:nvPr>
        </p:nvSpPr>
        <p:spPr>
          <a:xfrm>
            <a:off x="1038225" y="1430049"/>
            <a:ext cx="6991350" cy="4237326"/>
          </a:xfrm>
        </p:spPr>
        <p:txBody>
          <a:bodyPr>
            <a:normAutofit fontScale="92500" lnSpcReduction="10000"/>
          </a:bodyPr>
          <a:lstStyle/>
          <a:p>
            <a:pPr marL="0" indent="0" algn="ctr">
              <a:buNone/>
            </a:pPr>
            <a:r>
              <a:rPr lang="en-US" sz="3900" b="1" dirty="0">
                <a:solidFill>
                  <a:schemeClr val="bg1"/>
                </a:solidFill>
                <a:effectLst>
                  <a:outerShdw blurRad="38100" dist="38100" dir="2700000" algn="tl">
                    <a:srgbClr val="000000">
                      <a:alpha val="43137"/>
                    </a:srgbClr>
                  </a:outerShdw>
                </a:effectLst>
                <a:latin typeface="Times New Roman"/>
                <a:cs typeface="Times New Roman"/>
              </a:rPr>
              <a:t>God is Here Today</a:t>
            </a:r>
          </a:p>
          <a:p>
            <a:pPr marL="0" indent="0" algn="ctr">
              <a:buNone/>
            </a:pPr>
            <a:r>
              <a:rPr lang="en-US" sz="2900" b="1" dirty="0">
                <a:solidFill>
                  <a:schemeClr val="bg1"/>
                </a:solidFill>
                <a:effectLst>
                  <a:outerShdw blurRad="38100" dist="38100" dir="2700000" algn="tl">
                    <a:srgbClr val="000000">
                      <a:alpha val="43137"/>
                    </a:srgbClr>
                  </a:outerShdw>
                </a:effectLst>
                <a:latin typeface="Times New Roman"/>
                <a:cs typeface="Times New Roman"/>
              </a:rPr>
              <a:t>God is here today</a:t>
            </a:r>
          </a:p>
          <a:p>
            <a:pPr marL="0" indent="0" algn="ctr">
              <a:buNone/>
            </a:pPr>
            <a:r>
              <a:rPr lang="en-US" sz="2900" b="1" dirty="0">
                <a:solidFill>
                  <a:schemeClr val="bg1"/>
                </a:solidFill>
                <a:effectLst>
                  <a:outerShdw blurRad="38100" dist="38100" dir="2700000" algn="tl">
                    <a:srgbClr val="000000">
                      <a:alpha val="43137"/>
                    </a:srgbClr>
                  </a:outerShdw>
                </a:effectLst>
                <a:latin typeface="Times New Roman"/>
                <a:cs typeface="Times New Roman"/>
              </a:rPr>
              <a:t>As certain as the air I breathe</a:t>
            </a:r>
          </a:p>
          <a:p>
            <a:pPr marL="0" indent="0" algn="ctr">
              <a:buNone/>
            </a:pPr>
            <a:r>
              <a:rPr lang="en-US" sz="2900" b="1" dirty="0">
                <a:solidFill>
                  <a:schemeClr val="bg1"/>
                </a:solidFill>
                <a:effectLst>
                  <a:outerShdw blurRad="38100" dist="38100" dir="2700000" algn="tl">
                    <a:srgbClr val="000000">
                      <a:alpha val="43137"/>
                    </a:srgbClr>
                  </a:outerShdw>
                </a:effectLst>
                <a:latin typeface="Times New Roman"/>
                <a:cs typeface="Times New Roman"/>
              </a:rPr>
              <a:t>As certain as the morning sun that rises</a:t>
            </a:r>
          </a:p>
          <a:p>
            <a:pPr marL="0" indent="0" algn="ctr">
              <a:buNone/>
            </a:pPr>
            <a:r>
              <a:rPr lang="en-US" sz="2900" b="1" dirty="0">
                <a:solidFill>
                  <a:schemeClr val="bg1"/>
                </a:solidFill>
                <a:effectLst>
                  <a:outerShdw blurRad="38100" dist="38100" dir="2700000" algn="tl">
                    <a:srgbClr val="000000">
                      <a:alpha val="43137"/>
                    </a:srgbClr>
                  </a:outerShdw>
                </a:effectLst>
                <a:latin typeface="Times New Roman"/>
                <a:cs typeface="Times New Roman"/>
              </a:rPr>
              <a:t>As certain when I sing you’ll hear my song</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 </a:t>
            </a:r>
          </a:p>
          <a:p>
            <a:pPr marL="0" indent="0" algn="ctr">
              <a:buNone/>
            </a:pPr>
            <a:r>
              <a:rPr lang="en-US" sz="4200" b="1" dirty="0">
                <a:solidFill>
                  <a:schemeClr val="bg1"/>
                </a:solidFill>
                <a:effectLst>
                  <a:outerShdw blurRad="38100" dist="38100" dir="2700000" algn="tl">
                    <a:srgbClr val="000000">
                      <a:alpha val="43137"/>
                    </a:srgbClr>
                  </a:outerShdw>
                </a:effectLst>
                <a:latin typeface="Times New Roman"/>
                <a:cs typeface="Times New Roman"/>
              </a:rPr>
              <a:t>Peace Like a River</a:t>
            </a:r>
          </a:p>
          <a:p>
            <a:pPr marL="0" indent="0" algn="ctr">
              <a:buNone/>
            </a:pPr>
            <a:r>
              <a:rPr lang="en-US" sz="4200" b="1" dirty="0">
                <a:solidFill>
                  <a:schemeClr val="bg1"/>
                </a:solidFill>
                <a:effectLst>
                  <a:outerShdw blurRad="38100" dist="38100" dir="2700000" algn="tl">
                    <a:srgbClr val="000000">
                      <a:alpha val="43137"/>
                    </a:srgbClr>
                  </a:outerShdw>
                </a:effectLst>
                <a:latin typeface="Times New Roman"/>
                <a:cs typeface="Times New Roman"/>
              </a:rPr>
              <a:t>Jesus Loves Me</a:t>
            </a:r>
            <a:endParaRPr lang="en-US" sz="4200" i="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355930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5" y="1384015"/>
            <a:ext cx="8629650" cy="4207160"/>
          </a:xfrm>
        </p:spPr>
        <p:txBody>
          <a:bodyPr>
            <a:noAutofit/>
          </a:bodyPr>
          <a:lstStyle/>
          <a:p>
            <a:pPr marL="0" indent="0" algn="ctr">
              <a:buNone/>
            </a:pPr>
            <a:endParaRPr lang="en-US" sz="29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900" b="1" dirty="0">
                <a:solidFill>
                  <a:schemeClr val="bg1"/>
                </a:solidFill>
                <a:effectLst>
                  <a:outerShdw blurRad="38100" dist="38100" dir="2700000" algn="tl">
                    <a:srgbClr val="000000">
                      <a:alpha val="43137"/>
                    </a:srgbClr>
                  </a:outerShdw>
                </a:effectLst>
                <a:latin typeface="Times New Roman"/>
                <a:cs typeface="Times New Roman"/>
              </a:rPr>
              <a:t>O God, you are my God and I will ever praise you.</a:t>
            </a:r>
          </a:p>
          <a:p>
            <a:pPr marL="0" lvl="0" indent="0" algn="ctr">
              <a:buNone/>
            </a:pPr>
            <a:r>
              <a:rPr lang="en-US" sz="2900" b="1" dirty="0">
                <a:solidFill>
                  <a:prstClr val="white"/>
                </a:solidFill>
                <a:effectLst>
                  <a:outerShdw blurRad="38100" dist="38100" dir="2700000" algn="tl">
                    <a:srgbClr val="000000">
                      <a:alpha val="43137"/>
                    </a:srgbClr>
                  </a:outerShdw>
                </a:effectLst>
                <a:latin typeface="Times New Roman"/>
                <a:cs typeface="Times New Roman"/>
              </a:rPr>
              <a:t>O God, you are my God and I will ever praise you.</a:t>
            </a:r>
          </a:p>
          <a:p>
            <a:pPr marL="0" lvl="0" indent="0" algn="ctr">
              <a:buNone/>
            </a:pPr>
            <a:r>
              <a:rPr lang="en-US" sz="2900" b="1" dirty="0">
                <a:solidFill>
                  <a:prstClr val="white"/>
                </a:solidFill>
                <a:effectLst>
                  <a:outerShdw blurRad="38100" dist="38100" dir="2700000" algn="tl">
                    <a:srgbClr val="000000">
                      <a:alpha val="43137"/>
                    </a:srgbClr>
                  </a:outerShdw>
                </a:effectLst>
                <a:latin typeface="Times New Roman"/>
                <a:cs typeface="Times New Roman"/>
              </a:rPr>
              <a:t>I will seek you in the morning and </a:t>
            </a:r>
          </a:p>
          <a:p>
            <a:pPr marL="0" lvl="0" indent="0" algn="ctr">
              <a:buNone/>
            </a:pPr>
            <a:r>
              <a:rPr lang="en-US" sz="2900" b="1" dirty="0">
                <a:solidFill>
                  <a:prstClr val="white"/>
                </a:solidFill>
                <a:effectLst>
                  <a:outerShdw blurRad="38100" dist="38100" dir="2700000" algn="tl">
                    <a:srgbClr val="000000">
                      <a:alpha val="43137"/>
                    </a:srgbClr>
                  </a:outerShdw>
                </a:effectLst>
                <a:latin typeface="Times New Roman"/>
                <a:cs typeface="Times New Roman"/>
              </a:rPr>
              <a:t>I will learn to walk in your ways. </a:t>
            </a:r>
          </a:p>
          <a:p>
            <a:pPr marL="0" lvl="0" indent="0" algn="ctr">
              <a:buNone/>
            </a:pPr>
            <a:r>
              <a:rPr lang="en-US" sz="2900" b="1" dirty="0">
                <a:solidFill>
                  <a:prstClr val="white"/>
                </a:solidFill>
                <a:effectLst>
                  <a:outerShdw blurRad="38100" dist="38100" dir="2700000" algn="tl">
                    <a:srgbClr val="000000">
                      <a:alpha val="43137"/>
                    </a:srgbClr>
                  </a:outerShdw>
                </a:effectLst>
                <a:latin typeface="Times New Roman"/>
                <a:cs typeface="Times New Roman"/>
              </a:rPr>
              <a:t>And step by step you’ll lead me and </a:t>
            </a:r>
          </a:p>
          <a:p>
            <a:pPr marL="0" lvl="0" indent="0" algn="ctr">
              <a:buNone/>
            </a:pPr>
            <a:r>
              <a:rPr lang="en-US" sz="2900" b="1" dirty="0">
                <a:solidFill>
                  <a:prstClr val="white"/>
                </a:solidFill>
                <a:effectLst>
                  <a:outerShdw blurRad="38100" dist="38100" dir="2700000" algn="tl">
                    <a:srgbClr val="000000">
                      <a:alpha val="43137"/>
                    </a:srgbClr>
                  </a:outerShdw>
                </a:effectLst>
                <a:latin typeface="Times New Roman"/>
                <a:cs typeface="Times New Roman"/>
              </a:rPr>
              <a:t>I will follow you all of my days.  </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713017" y="1195918"/>
            <a:ext cx="966931"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Offering</a:t>
            </a:r>
            <a:endParaRPr lang="en-US" i="1" dirty="0">
              <a:solidFill>
                <a:prstClr val="black"/>
              </a:solidFill>
              <a:latin typeface="Times New Roman"/>
              <a:cs typeface="Times New Roman"/>
            </a:endParaRPr>
          </a:p>
        </p:txBody>
      </p:sp>
    </p:spTree>
    <p:extLst>
      <p:ext uri="{BB962C8B-B14F-4D97-AF65-F5344CB8AC3E}">
        <p14:creationId xmlns:p14="http://schemas.microsoft.com/office/powerpoint/2010/main" val="2208340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a:solidFill>
                  <a:schemeClr val="bg1"/>
                </a:solidFill>
                <a:effectLst>
                  <a:outerShdw blurRad="38100" dist="38100" dir="2700000" algn="tl">
                    <a:srgbClr val="000000">
                      <a:alpha val="43137"/>
                    </a:srgbClr>
                  </a:outerShdw>
                </a:effectLst>
              </a:rPr>
              <a:t>We Speak to God</a:t>
            </a: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a:solidFill>
                <a:schemeClr val="bg1"/>
              </a:solidFill>
            </a:endParaRPr>
          </a:p>
          <a:p>
            <a:pPr marL="0" indent="0" algn="ctr">
              <a:buNone/>
            </a:pPr>
            <a:r>
              <a:rPr lang="en-US" dirty="0">
                <a:solidFill>
                  <a:schemeClr val="bg1"/>
                </a:solidFill>
                <a:effectLst>
                  <a:outerShdw blurRad="38100" dist="38100" dir="2700000" algn="tl">
                    <a:srgbClr val="000000">
                      <a:alpha val="43137"/>
                    </a:srgbClr>
                  </a:outerShdw>
                </a:effectLst>
              </a:rPr>
              <a:t>“Holy Spirit Come to Us” x2</a:t>
            </a:r>
          </a:p>
          <a:p>
            <a:pPr marL="0" indent="0" algn="ctr">
              <a:buNone/>
            </a:pP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5852" y="363914"/>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p>
          <a:p>
            <a:r>
              <a:rPr lang="en-US" sz="3600" b="1" dirty="0">
                <a:solidFill>
                  <a:srgbClr val="FFFF00"/>
                </a:solidFill>
                <a:effectLst>
                  <a:outerShdw blurRad="38100" dist="38100" dir="2700000" algn="tl">
                    <a:srgbClr val="000000">
                      <a:alpha val="43137"/>
                    </a:srgbClr>
                  </a:outerShdw>
                </a:effectLst>
              </a:rPr>
              <a:t>     (holy is your name)</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p>
          <a:p>
            <a:r>
              <a:rPr lang="en-US" sz="3600" b="1" dirty="0">
                <a:solidFill>
                  <a:srgbClr val="FFFF00"/>
                </a:solidFill>
                <a:effectLst>
                  <a:outerShdw blurRad="38100" dist="38100" dir="2700000" algn="tl">
                    <a:srgbClr val="000000">
                      <a:alpha val="43137"/>
                    </a:srgbClr>
                  </a:outerShdw>
                </a:effectLst>
              </a:rPr>
              <a:t>     (Your Kingdom come)</a:t>
            </a:r>
          </a:p>
          <a:p>
            <a:r>
              <a:rPr lang="en-US" sz="3600" dirty="0">
                <a:solidFill>
                  <a:schemeClr val="bg1"/>
                </a:solidFill>
              </a:rPr>
              <a:t>Your will be done </a:t>
            </a:r>
          </a:p>
          <a:p>
            <a:r>
              <a:rPr lang="en-US" sz="3600" b="1" dirty="0">
                <a:solidFill>
                  <a:srgbClr val="FFFF00"/>
                </a:solidFill>
                <a:effectLst>
                  <a:outerShdw blurRad="38100" dist="38100" dir="2700000" algn="tl">
                    <a:srgbClr val="000000">
                      <a:alpha val="43137"/>
                    </a:srgbClr>
                  </a:outerShdw>
                </a:effectLst>
              </a:rPr>
              <a:t>     (Your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6491" y="591003"/>
            <a:ext cx="6454084" cy="5632312"/>
          </a:xfrm>
          <a:prstGeom prst="rect">
            <a:avLst/>
          </a:prstGeom>
        </p:spPr>
        <p:txBody>
          <a:bodyPr wrap="square">
            <a:spAutoFit/>
          </a:bodyPr>
          <a:lstStyle/>
          <a:p>
            <a:r>
              <a:rPr lang="en-US" sz="3600" dirty="0">
                <a:solidFill>
                  <a:schemeClr val="bg1"/>
                </a:solidFill>
              </a:rPr>
              <a:t>Give us this day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p>
          <a:p>
            <a:r>
              <a:rPr lang="en-US" sz="3600" b="1" dirty="0">
                <a:solidFill>
                  <a:srgbClr val="FFFF00"/>
                </a:solidFill>
                <a:effectLst>
                  <a:outerShdw blurRad="38100" dist="38100" dir="2700000" algn="tl">
                    <a:srgbClr val="000000">
                      <a:alpha val="43137"/>
                    </a:srgbClr>
                  </a:outerShdw>
                </a:effectLst>
              </a:rPr>
              <a:t>    (and forgive our sins)</a:t>
            </a:r>
          </a:p>
          <a:p>
            <a:r>
              <a:rPr lang="en-US" sz="3600" dirty="0">
                <a:solidFill>
                  <a:schemeClr val="bg1"/>
                </a:solidFill>
              </a:rPr>
              <a:t>As we forgive those </a:t>
            </a:r>
          </a:p>
          <a:p>
            <a:r>
              <a:rPr lang="en-US" sz="3600" b="1" dirty="0">
                <a:solidFill>
                  <a:srgbClr val="FFFF00"/>
                </a:solidFill>
                <a:effectLst>
                  <a:outerShdw blurRad="38100" dist="38100" dir="2700000" algn="tl">
                    <a:srgbClr val="000000">
                      <a:alpha val="43137"/>
                    </a:srgbClr>
                  </a:outerShdw>
                </a:effectLst>
              </a:rPr>
              <a:t>    (as we forgive those)</a:t>
            </a:r>
          </a:p>
          <a:p>
            <a:r>
              <a:rPr lang="en-US" sz="3600" dirty="0">
                <a:solidFill>
                  <a:schemeClr val="bg1"/>
                </a:solidFill>
              </a:rPr>
              <a:t>Who sin against us </a:t>
            </a:r>
          </a:p>
          <a:p>
            <a:r>
              <a:rPr lang="en-US" sz="3600" b="1" dirty="0">
                <a:solidFill>
                  <a:srgbClr val="FFFF00"/>
                </a:solidFill>
                <a:effectLst>
                  <a:outerShdw blurRad="38100" dist="38100" dir="2700000" algn="tl">
                    <a:srgbClr val="000000">
                      <a:alpha val="43137"/>
                    </a:srgbClr>
                  </a:outerShdw>
                </a:effectLst>
              </a:rPr>
              <a:t>    (who sin against us)</a:t>
            </a:r>
          </a:p>
        </p:txBody>
      </p:sp>
    </p:spTree>
    <p:extLst>
      <p:ext uri="{BB962C8B-B14F-4D97-AF65-F5344CB8AC3E}">
        <p14:creationId xmlns:p14="http://schemas.microsoft.com/office/powerpoint/2010/main" val="1058691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8195" y="1309155"/>
            <a:ext cx="6866467" cy="5078314"/>
          </a:xfrm>
          <a:prstGeom prst="rect">
            <a:avLst/>
          </a:prstGeom>
        </p:spPr>
        <p:txBody>
          <a:bodyPr wrap="square">
            <a:spAutoFit/>
          </a:bodyPr>
          <a:lstStyle/>
          <a:p>
            <a:r>
              <a:rPr lang="en-US" sz="3600" dirty="0">
                <a:solidFill>
                  <a:schemeClr val="bg1"/>
                </a:solidFill>
              </a:rPr>
              <a:t>Save us from the time </a:t>
            </a:r>
          </a:p>
          <a:p>
            <a:r>
              <a:rPr lang="en-US" sz="3600" b="1" dirty="0">
                <a:solidFill>
                  <a:srgbClr val="FFFF00"/>
                </a:solidFill>
                <a:effectLst>
                  <a:outerShdw blurRad="38100" dist="38100" dir="2700000" algn="tl">
                    <a:srgbClr val="000000">
                      <a:alpha val="43137"/>
                    </a:srgbClr>
                  </a:outerShdw>
                </a:effectLst>
              </a:rPr>
              <a:t>    (save us from the time)</a:t>
            </a:r>
          </a:p>
          <a:p>
            <a:r>
              <a:rPr lang="en-US" sz="3600" dirty="0">
                <a:solidFill>
                  <a:schemeClr val="bg1"/>
                </a:solidFill>
              </a:rPr>
              <a:t>Of trial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p>
          <a:p>
            <a:r>
              <a:rPr lang="en-US" sz="3600" b="1" dirty="0">
                <a:solidFill>
                  <a:srgbClr val="FFFF00"/>
                </a:solidFill>
                <a:effectLst>
                  <a:outerShdw blurRad="38100" dist="38100" dir="2700000" algn="tl">
                    <a:srgbClr val="000000">
                      <a:alpha val="43137"/>
                    </a:srgbClr>
                  </a:outerShdw>
                </a:effectLst>
              </a:rPr>
              <a:t>    (and deliver us) </a:t>
            </a:r>
            <a:endParaRPr lang="en-US" sz="3600" dirty="0">
              <a:solidFill>
                <a:schemeClr val="bg1"/>
              </a:solidFill>
            </a:endParaRPr>
          </a:p>
          <a:p>
            <a:r>
              <a:rPr lang="en-US" sz="3600" dirty="0">
                <a:solidFill>
                  <a:schemeClr val="bg1"/>
                </a:solidFill>
              </a:rPr>
              <a:t>from evil </a:t>
            </a:r>
          </a:p>
          <a:p>
            <a:r>
              <a:rPr lang="en-US" sz="3600" b="1" dirty="0">
                <a:solidFill>
                  <a:srgbClr val="FFFF00"/>
                </a:solidFill>
                <a:effectLst>
                  <a:outerShdw blurRad="38100" dist="38100" dir="2700000" algn="tl">
                    <a:srgbClr val="000000">
                      <a:alpha val="43137"/>
                    </a:srgbClr>
                  </a:outerShdw>
                </a:effectLst>
              </a:rPr>
              <a:t>    (from evil)</a:t>
            </a:r>
            <a:endParaRPr lang="en-US" b="1" dirty="0">
              <a:solidFill>
                <a:srgbClr val="FFFF00"/>
              </a:solidFill>
              <a:effectLst>
                <a:outerShdw blurRad="38100" dist="38100" dir="2700000" algn="tl">
                  <a:srgbClr val="000000">
                    <a:alpha val="43137"/>
                  </a:srgbClr>
                </a:outerShdw>
              </a:effectLst>
            </a:endParaRPr>
          </a:p>
          <a:p>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9113240" cy="6186310"/>
          </a:xfrm>
          <a:prstGeom prst="rect">
            <a:avLst/>
          </a:prstGeom>
        </p:spPr>
        <p:txBody>
          <a:bodyPr wrap="square">
            <a:spAutoFit/>
          </a:bodyPr>
          <a:lstStyle/>
          <a:p>
            <a:r>
              <a:rPr lang="en-US" sz="3600" dirty="0">
                <a:solidFill>
                  <a:schemeClr val="bg1"/>
                </a:solidFill>
              </a:rPr>
              <a:t>      For the kingdom and the power </a:t>
            </a:r>
          </a:p>
          <a:p>
            <a:r>
              <a:rPr lang="en-US" sz="3600" dirty="0">
                <a:solidFill>
                  <a:schemeClr val="bg1"/>
                </a:solidFill>
              </a:rPr>
              <a:t>      and the glory are yours forever,</a:t>
            </a:r>
          </a:p>
          <a:p>
            <a:r>
              <a:rPr lang="en-US" sz="3600" b="1" dirty="0">
                <a:solidFill>
                  <a:srgbClr val="FFFF00"/>
                </a:solidFill>
                <a:effectLst>
                  <a:outerShdw blurRad="38100" dist="38100" dir="2700000" algn="tl">
                    <a:srgbClr val="000000">
                      <a:alpha val="43137"/>
                    </a:srgbClr>
                  </a:outerShdw>
                </a:effectLst>
              </a:rPr>
              <a:t>    (For the kingdom and the power   </a:t>
            </a:r>
          </a:p>
          <a:p>
            <a:r>
              <a:rPr lang="en-US" sz="3600" b="1" dirty="0">
                <a:solidFill>
                  <a:srgbClr val="FFFF00"/>
                </a:solidFill>
                <a:effectLst>
                  <a:outerShdw blurRad="38100" dist="38100" dir="2700000" algn="tl">
                    <a:srgbClr val="000000">
                      <a:alpha val="43137"/>
                    </a:srgbClr>
                  </a:outerShdw>
                </a:effectLst>
              </a:rPr>
              <a:t>    and the glory are yours forever)</a:t>
            </a:r>
          </a:p>
          <a:p>
            <a:r>
              <a:rPr lang="en-US" sz="3600" dirty="0">
                <a:solidFill>
                  <a:schemeClr val="bg1"/>
                </a:solidFill>
              </a:rPr>
              <a:t>      Forever,</a:t>
            </a:r>
            <a:r>
              <a:rPr lang="en-US" sz="3600" dirty="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      And ever. </a:t>
            </a:r>
            <a:r>
              <a:rPr lang="en-US" sz="3600" b="1" dirty="0">
                <a:solidFill>
                  <a:srgbClr val="FFFF00"/>
                </a:solidFill>
                <a:effectLst>
                  <a:outerShdw blurRad="38100" dist="38100" dir="2700000" algn="tl">
                    <a:srgbClr val="000000">
                      <a:alpha val="43137"/>
                    </a:srgbClr>
                  </a:outerShdw>
                </a:effectLst>
              </a:rPr>
              <a:t>(and ever)</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      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      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      Holy is your name. </a:t>
            </a:r>
          </a:p>
          <a:p>
            <a:r>
              <a:rPr lang="en-US" sz="3600" b="1" dirty="0">
                <a:solidFill>
                  <a:srgbClr val="FFFF00"/>
                </a:solidFill>
                <a:effectLst>
                  <a:outerShdw blurRad="38100" dist="38100" dir="2700000" algn="tl">
                    <a:srgbClr val="000000">
                      <a:alpha val="43137"/>
                    </a:srgbClr>
                  </a:outerShdw>
                </a:effectLst>
              </a:rPr>
              <a:t>         (holy is your name)</a:t>
            </a:r>
          </a:p>
        </p:txBody>
      </p:sp>
    </p:spTree>
    <p:extLst>
      <p:ext uri="{BB962C8B-B14F-4D97-AF65-F5344CB8AC3E}">
        <p14:creationId xmlns:p14="http://schemas.microsoft.com/office/powerpoint/2010/main" val="2844273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a:solidFill>
                  <a:schemeClr val="bg1"/>
                </a:solidFill>
                <a:effectLst>
                  <a:outerShdw blurRad="38100" dist="38100" dir="2700000" algn="tl">
                    <a:srgbClr val="000000">
                      <a:alpha val="43137"/>
                    </a:srgbClr>
                  </a:outerShdw>
                </a:effectLst>
              </a:rPr>
              <a:t>We Receive God’s Blessing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2057401"/>
            <a:ext cx="6172200" cy="2662767"/>
          </a:xfrm>
        </p:spPr>
        <p:txBody>
          <a:bodyPr>
            <a:noAutofit/>
          </a:bodyPr>
          <a:lstStyle/>
          <a:p>
            <a:pPr marL="0" indent="0" algn="ctr">
              <a:buNone/>
            </a:pPr>
            <a:r>
              <a:rPr lang="en-US" b="1" dirty="0">
                <a:solidFill>
                  <a:schemeClr val="bg1"/>
                </a:solidFill>
                <a:effectLst>
                  <a:outerShdw blurRad="38100" dist="38100" dir="2700000" algn="tl">
                    <a:srgbClr val="000000">
                      <a:alpha val="43137"/>
                    </a:srgbClr>
                  </a:outerShdw>
                </a:effectLst>
                <a:latin typeface="Times New Roman"/>
                <a:cs typeface="Times New Roman"/>
              </a:rPr>
              <a:t>Go now in peace, go now in peace,</a:t>
            </a:r>
          </a:p>
          <a:p>
            <a:pPr marL="0" indent="0" algn="ctr">
              <a:buNone/>
            </a:pPr>
            <a:r>
              <a:rPr lang="en-US" b="1" dirty="0">
                <a:solidFill>
                  <a:schemeClr val="bg1"/>
                </a:solidFill>
                <a:effectLst>
                  <a:outerShdw blurRad="38100" dist="38100" dir="2700000" algn="tl">
                    <a:srgbClr val="000000">
                      <a:alpha val="43137"/>
                    </a:srgbClr>
                  </a:outerShdw>
                </a:effectLst>
                <a:latin typeface="Times New Roman"/>
                <a:cs typeface="Times New Roman"/>
              </a:rPr>
              <a:t>May the love of God surround you,</a:t>
            </a:r>
          </a:p>
          <a:p>
            <a:pPr marL="0" indent="0" algn="ctr">
              <a:buNone/>
            </a:pPr>
            <a:endParaRPr lang="en-US"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b="1" dirty="0">
                <a:solidFill>
                  <a:schemeClr val="bg1"/>
                </a:solidFill>
                <a:effectLst>
                  <a:outerShdw blurRad="38100" dist="38100" dir="2700000" algn="tl">
                    <a:srgbClr val="000000">
                      <a:alpha val="43137"/>
                    </a:srgbClr>
                  </a:outerShdw>
                </a:effectLst>
                <a:latin typeface="Times New Roman"/>
                <a:cs typeface="Times New Roman"/>
              </a:rPr>
              <a:t>Everywhere, everywhere,</a:t>
            </a:r>
          </a:p>
          <a:p>
            <a:pPr marL="0" indent="0" algn="ctr">
              <a:buNone/>
            </a:pPr>
            <a:r>
              <a:rPr lang="en-US" b="1" dirty="0">
                <a:solidFill>
                  <a:schemeClr val="bg1"/>
                </a:solidFill>
                <a:effectLst>
                  <a:outerShdw blurRad="38100" dist="38100" dir="2700000" algn="tl">
                    <a:srgbClr val="000000">
                      <a:alpha val="43137"/>
                    </a:srgbClr>
                  </a:outerShdw>
                </a:effectLst>
                <a:latin typeface="Times New Roman"/>
                <a:cs typeface="Times New Roman"/>
              </a:rPr>
              <a:t>You may go!</a:t>
            </a:r>
          </a:p>
          <a:p>
            <a:pPr marL="0" indent="0" algn="ctr">
              <a:buNone/>
            </a:pPr>
            <a:endParaRPr lang="en-US" sz="30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2446162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92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chemeClr val="bg1"/>
                </a:solidFill>
                <a:effectLst>
                  <a:outerShdw blurRad="38100" dist="38100" dir="2700000" algn="tl">
                    <a:srgbClr val="000000">
                      <a:alpha val="43137"/>
                    </a:srgbClr>
                  </a:outerShdw>
                </a:effectLst>
              </a:rPr>
              <a:t>Family Events</a:t>
            </a:r>
          </a:p>
        </p:txBody>
      </p:sp>
      <p:sp>
        <p:nvSpPr>
          <p:cNvPr id="3" name="Content Placeholder 2"/>
          <p:cNvSpPr>
            <a:spLocks noGrp="1"/>
          </p:cNvSpPr>
          <p:nvPr>
            <p:ph idx="1"/>
          </p:nvPr>
        </p:nvSpPr>
        <p:spPr>
          <a:xfrm>
            <a:off x="1959427" y="1588324"/>
            <a:ext cx="5195455" cy="4525963"/>
          </a:xfrm>
        </p:spPr>
        <p:txBody>
          <a:bodyPr/>
          <a:lstStyle/>
          <a:p>
            <a:pPr>
              <a:defRPr/>
            </a:pPr>
            <a:r>
              <a:rPr lang="en-US" sz="4000" dirty="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Birthdays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Anniversaries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Other Family News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a:solidFill>
                  <a:schemeClr val="bg1"/>
                </a:solidFill>
                <a:effectLst>
                  <a:outerShdw blurRad="38100" dist="38100" dir="2700000" algn="tl">
                    <a:srgbClr val="000000">
                      <a:alpha val="43137"/>
                    </a:srgbClr>
                  </a:outerShdw>
                </a:effectLst>
              </a:rPr>
              <a:t>Learning Our Refrain</a:t>
            </a:r>
          </a:p>
        </p:txBody>
      </p:sp>
      <p:sp>
        <p:nvSpPr>
          <p:cNvPr id="3" name="Content Placeholder 2"/>
          <p:cNvSpPr>
            <a:spLocks noGrp="1"/>
          </p:cNvSpPr>
          <p:nvPr>
            <p:ph idx="1"/>
          </p:nvPr>
        </p:nvSpPr>
        <p:spPr>
          <a:xfrm>
            <a:off x="142504" y="3107933"/>
            <a:ext cx="8870868" cy="1704975"/>
          </a:xfrm>
        </p:spPr>
        <p:txBody>
          <a:bodyPr/>
          <a:lstStyle/>
          <a:p>
            <a:pPr algn="ctr">
              <a:buNone/>
              <a:defRPr/>
            </a:pPr>
            <a:r>
              <a:rPr lang="en-US" sz="5400" dirty="0">
                <a:solidFill>
                  <a:srgbClr val="FFFF00"/>
                </a:solidFill>
                <a:effectLst>
                  <a:outerShdw blurRad="38100" dist="38100" dir="2700000" algn="tl">
                    <a:srgbClr val="000000">
                      <a:alpha val="43137"/>
                    </a:srgbClr>
                  </a:outerShdw>
                </a:effectLst>
              </a:rPr>
              <a:t>“Jesus is Here Today”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7226"/>
            <a:ext cx="8229600" cy="1143000"/>
          </a:xfrm>
        </p:spPr>
        <p:txBody>
          <a:bodyPr/>
          <a:lstStyle/>
          <a:p>
            <a:r>
              <a:rPr lang="en-US" sz="4800" dirty="0">
                <a:solidFill>
                  <a:schemeClr val="bg1"/>
                </a:solidFill>
                <a:effectLst>
                  <a:outerShdw blurRad="38100" dist="38100" dir="2700000" algn="tl">
                    <a:srgbClr val="000000">
                      <a:alpha val="43137"/>
                    </a:srgbClr>
                  </a:outerShdw>
                </a:effectLst>
              </a:rPr>
              <a:t>Setting the Table of Community</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70915"/>
            <a:ext cx="6755389" cy="4524315"/>
          </a:xfrm>
          <a:prstGeom prst="rect">
            <a:avLst/>
          </a:prstGeom>
        </p:spPr>
        <p:txBody>
          <a:bodyPr wrap="square">
            <a:spAutoFit/>
          </a:bodyPr>
          <a:lstStyle/>
          <a:p>
            <a:pPr algn="ctr"/>
            <a:r>
              <a:rPr lang="en-US" sz="3600" dirty="0">
                <a:solidFill>
                  <a:schemeClr val="bg1"/>
                </a:solidFill>
              </a:rPr>
              <a:t>This is the Bible. It has stories of how much God loves us and helps us.  As we learn to see God in these stories we can learn to see God in our lives.</a:t>
            </a:r>
          </a:p>
          <a:p>
            <a:pPr algn="ctr"/>
            <a:endParaRPr lang="en-US" sz="3600" i="1" dirty="0">
              <a:solidFill>
                <a:schemeClr val="bg1"/>
              </a:solidFill>
            </a:endParaRPr>
          </a:p>
          <a:p>
            <a:pPr algn="ctr"/>
            <a:r>
              <a:rPr lang="en-US" sz="3600" i="1" dirty="0">
                <a:solidFill>
                  <a:srgbClr val="FFFF00"/>
                </a:solidFill>
                <a:effectLst>
                  <a:outerShdw blurRad="38100" dist="38100" dir="2700000" algn="tl">
                    <a:srgbClr val="000000">
                      <a:alpha val="43137"/>
                    </a:srgbClr>
                  </a:outerShdw>
                </a:effectLst>
              </a:rPr>
              <a:t>“We are bringing in the </a:t>
            </a:r>
          </a:p>
          <a:p>
            <a:pPr algn="ctr"/>
            <a:r>
              <a:rPr lang="en-US" sz="3600" i="1" dirty="0">
                <a:solidFill>
                  <a:srgbClr val="FFFF00"/>
                </a:solidFill>
                <a:effectLst>
                  <a:outerShdw blurRad="38100" dist="38100" dir="2700000" algn="tl">
                    <a:srgbClr val="000000">
                      <a:alpha val="43137"/>
                    </a:srgbClr>
                  </a:outerShdw>
                </a:effectLst>
              </a:rPr>
              <a:t>Word of God”</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p>
          <a:p>
            <a:pPr marL="0" indent="0" algn="ctr">
              <a:buNone/>
            </a:pPr>
            <a:r>
              <a:rPr lang="en-US" sz="3600" dirty="0">
                <a:solidFill>
                  <a:schemeClr val="bg1"/>
                </a:solidFill>
                <a:latin typeface="Arial" pitchFamily="34" charset="0"/>
                <a:cs typeface="Arial" pitchFamily="34" charset="0"/>
              </a:rPr>
              <a:t>reminding us that Jesus is the </a:t>
            </a:r>
          </a:p>
          <a:p>
            <a:pPr marL="0" indent="0" algn="ctr">
              <a:buNone/>
            </a:pPr>
            <a:r>
              <a:rPr lang="en-US" sz="3600" dirty="0">
                <a:solidFill>
                  <a:schemeClr val="bg1"/>
                </a:solidFill>
                <a:latin typeface="Arial" pitchFamily="34" charset="0"/>
                <a:cs typeface="Arial" pitchFamily="34" charset="0"/>
              </a:rPr>
              <a:t>light of the world. Showing us that </a:t>
            </a:r>
          </a:p>
          <a:p>
            <a:pPr marL="0" indent="0" algn="ctr">
              <a:buNone/>
            </a:pPr>
            <a:r>
              <a:rPr lang="en-US" sz="3600" dirty="0">
                <a:solidFill>
                  <a:schemeClr val="bg1"/>
                </a:solidFill>
                <a:latin typeface="Arial" pitchFamily="34" charset="0"/>
                <a:cs typeface="Arial" pitchFamily="34" charset="0"/>
              </a:rPr>
              <a:t>God wants us to love each other </a:t>
            </a:r>
          </a:p>
          <a:p>
            <a:pPr marL="0" indent="0" algn="ctr">
              <a:buNone/>
            </a:pPr>
            <a:r>
              <a:rPr lang="en-US" sz="3600" dirty="0">
                <a:solidFill>
                  <a:schemeClr val="bg1"/>
                </a:solidFill>
                <a:latin typeface="Arial" pitchFamily="34" charset="0"/>
                <a:cs typeface="Arial" pitchFamily="34" charset="0"/>
              </a:rPr>
              <a:t>like Jesus loves us.</a:t>
            </a:r>
          </a:p>
          <a:p>
            <a:pPr marL="0" indent="0" algn="ctr">
              <a:buNone/>
            </a:pPr>
            <a:endParaRPr lang="en-US" sz="3600" dirty="0">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14" y="876810"/>
            <a:ext cx="8508999" cy="4525963"/>
          </a:xfrm>
        </p:spPr>
        <p:txBody>
          <a:bodyPr/>
          <a:lstStyle/>
          <a:p>
            <a:pPr marL="0" indent="0" algn="ctr">
              <a:spcBef>
                <a:spcPts val="600"/>
              </a:spcBef>
              <a:buNone/>
            </a:pPr>
            <a:r>
              <a:rPr lang="en-US" sz="3600" dirty="0">
                <a:solidFill>
                  <a:schemeClr val="bg1"/>
                </a:solidFill>
                <a:latin typeface="Arial" pitchFamily="34" charset="0"/>
                <a:cs typeface="Arial" pitchFamily="34" charset="0"/>
              </a:rPr>
              <a:t>This is the offering plate, </a:t>
            </a:r>
          </a:p>
          <a:p>
            <a:pPr marL="0" indent="0" algn="ctr">
              <a:spcBef>
                <a:spcPts val="600"/>
              </a:spcBef>
              <a:buNone/>
            </a:pPr>
            <a:r>
              <a:rPr lang="en-US" sz="3600" dirty="0">
                <a:solidFill>
                  <a:schemeClr val="bg1"/>
                </a:solidFill>
                <a:latin typeface="Arial" pitchFamily="34" charset="0"/>
                <a:cs typeface="Arial" pitchFamily="34" charset="0"/>
              </a:rPr>
              <a:t>reminding us that God wants us </a:t>
            </a:r>
          </a:p>
          <a:p>
            <a:pPr marL="0" indent="0" algn="ctr">
              <a:spcBef>
                <a:spcPts val="600"/>
              </a:spcBef>
              <a:buNone/>
            </a:pPr>
            <a:r>
              <a:rPr lang="en-US" sz="3600" dirty="0">
                <a:solidFill>
                  <a:schemeClr val="bg1"/>
                </a:solidFill>
                <a:latin typeface="Arial" pitchFamily="34" charset="0"/>
                <a:cs typeface="Arial" pitchFamily="34" charset="0"/>
              </a:rPr>
              <a:t>to share; Reminding us of the many treasures that God has given us, and that when we share we make everything so much better for everyone. </a:t>
            </a:r>
          </a:p>
          <a:p>
            <a:pPr marL="0" indent="0" algn="ctr">
              <a:buNone/>
            </a:pPr>
            <a:endParaRPr lang="en-US" sz="14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Gifts of God”</a:t>
            </a:r>
          </a:p>
          <a:p>
            <a:endParaRPr lang="en-US" i="1" dirty="0"/>
          </a:p>
        </p:txBody>
      </p:sp>
    </p:spTree>
    <p:extLst>
      <p:ext uri="{BB962C8B-B14F-4D97-AF65-F5344CB8AC3E}">
        <p14:creationId xmlns:p14="http://schemas.microsoft.com/office/powerpoint/2010/main" val="1157593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39766</TotalTime>
  <Words>889</Words>
  <Application>Microsoft Office PowerPoint</Application>
  <PresentationFormat>On-screen Show (4:3)</PresentationFormat>
  <Paragraphs>158</Paragraphs>
  <Slides>28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Rejoicing Spirits Community  Welcome to our no-shush  family service where everyone is welcome!  “Jesus is Here Today”</vt:lpstr>
      <vt:lpstr>Gathering Music</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Offering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Andrew Herbruck</cp:lastModifiedBy>
  <cp:revision>527</cp:revision>
  <dcterms:created xsi:type="dcterms:W3CDTF">2010-10-14T20:31:06Z</dcterms:created>
  <dcterms:modified xsi:type="dcterms:W3CDTF">2018-03-25T18:21:52Z</dcterms:modified>
</cp:coreProperties>
</file>