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65" r:id="rId2"/>
    <p:sldId id="412" r:id="rId3"/>
    <p:sldId id="413" r:id="rId4"/>
    <p:sldId id="263" r:id="rId5"/>
    <p:sldId id="300" r:id="rId6"/>
    <p:sldId id="280" r:id="rId7"/>
    <p:sldId id="335" r:id="rId8"/>
    <p:sldId id="354" r:id="rId9"/>
    <p:sldId id="357" r:id="rId10"/>
    <p:sldId id="358" r:id="rId11"/>
    <p:sldId id="264" r:id="rId12"/>
    <p:sldId id="414" r:id="rId13"/>
    <p:sldId id="324" r:id="rId14"/>
    <p:sldId id="415" r:id="rId15"/>
    <p:sldId id="292" r:id="rId16"/>
    <p:sldId id="346" r:id="rId17"/>
    <p:sldId id="416" r:id="rId18"/>
    <p:sldId id="274" r:id="rId19"/>
    <p:sldId id="417" r:id="rId20"/>
    <p:sldId id="333" r:id="rId21"/>
    <p:sldId id="348" r:id="rId22"/>
    <p:sldId id="349" r:id="rId23"/>
    <p:sldId id="393" r:id="rId24"/>
    <p:sldId id="350" r:id="rId25"/>
    <p:sldId id="299" r:id="rId26"/>
    <p:sldId id="418" r:id="rId27"/>
    <p:sldId id="279" r:id="rId28"/>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71" autoAdjust="0"/>
  </p:normalViewPr>
  <p:slideViewPr>
    <p:cSldViewPr snapToGrid="0" snapToObjects="1">
      <p:cViewPr varScale="1">
        <p:scale>
          <a:sx n="150" d="100"/>
          <a:sy n="150" d="100"/>
        </p:scale>
        <p:origin x="1410" y="120"/>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6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BAE322E3-536A-426D-A64D-8156D61B0469}" type="datetimeFigureOut">
              <a:rPr lang="en-US"/>
              <a:pPr>
                <a:defRPr/>
              </a:pPr>
              <a:t>2/13/2019</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87B8E84B-60FC-47B8-8FED-99D708B550F2}" type="slidenum">
              <a:rPr lang="en-US"/>
              <a:pPr>
                <a:defRPr/>
              </a:pPr>
              <a:t>‹#›</a:t>
            </a:fld>
            <a:endParaRPr lang="en-US"/>
          </a:p>
        </p:txBody>
      </p:sp>
    </p:spTree>
    <p:extLst>
      <p:ext uri="{BB962C8B-B14F-4D97-AF65-F5344CB8AC3E}">
        <p14:creationId xmlns:p14="http://schemas.microsoft.com/office/powerpoint/2010/main" val="93460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278D78F5-7571-4E1F-9E5B-35C7543BDAD5}" type="datetimeFigureOut">
              <a:rPr lang="en-US"/>
              <a:pPr>
                <a:defRPr/>
              </a:pPr>
              <a:t>2/13/2019</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32CD3AB7-A836-4B49-892A-62EA5A0B8AB2}" type="slidenum">
              <a:rPr lang="en-US"/>
              <a:pPr>
                <a:defRPr/>
              </a:pPr>
              <a:t>‹#›</a:t>
            </a:fld>
            <a:endParaRPr lang="en-US"/>
          </a:p>
        </p:txBody>
      </p:sp>
    </p:spTree>
    <p:extLst>
      <p:ext uri="{BB962C8B-B14F-4D97-AF65-F5344CB8AC3E}">
        <p14:creationId xmlns:p14="http://schemas.microsoft.com/office/powerpoint/2010/main" val="1500740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11</a:t>
            </a:fld>
            <a:endParaRPr lang="en-US"/>
          </a:p>
        </p:txBody>
      </p:sp>
    </p:spTree>
    <p:extLst>
      <p:ext uri="{BB962C8B-B14F-4D97-AF65-F5344CB8AC3E}">
        <p14:creationId xmlns:p14="http://schemas.microsoft.com/office/powerpoint/2010/main" val="38112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defRPr/>
            </a:pPr>
            <a:fld id="{60164667-3981-47FC-9094-ED17E95E5260}" type="slidenum">
              <a:rPr lang="en-US" smtClean="0"/>
              <a:pPr eaLnBrk="1" hangingPunct="1">
                <a:defRPr/>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66DB032-99E3-4A5D-86B4-BA01B4FE51B0}" type="datetimeFigureOut">
              <a:rPr lang="en-US"/>
              <a:pPr>
                <a:defRPr/>
              </a:pPr>
              <a:t>2/13/2019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FA25E-8358-405C-A14D-7FD6A3740572}" type="slidenum">
              <a:rPr lang="en-US"/>
              <a:pPr>
                <a:defRPr/>
              </a:pPr>
              <a:t>‹#›</a:t>
            </a:fld>
            <a:endParaRPr lang="en-US"/>
          </a:p>
        </p:txBody>
      </p:sp>
    </p:spTree>
    <p:extLst>
      <p:ext uri="{BB962C8B-B14F-4D97-AF65-F5344CB8AC3E}">
        <p14:creationId xmlns:p14="http://schemas.microsoft.com/office/powerpoint/2010/main" val="271062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CBA734-1936-4A69-8D55-60A0DB8CAC60}" type="datetimeFigureOut">
              <a:rPr lang="en-US"/>
              <a:pPr>
                <a:defRPr/>
              </a:pPr>
              <a:t>2/13/2019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96DA4-C8C3-4AEE-8B09-E3377EDD965A}" type="slidenum">
              <a:rPr lang="en-US"/>
              <a:pPr>
                <a:defRPr/>
              </a:pPr>
              <a:t>‹#›</a:t>
            </a:fld>
            <a:endParaRPr lang="en-US"/>
          </a:p>
        </p:txBody>
      </p:sp>
    </p:spTree>
    <p:extLst>
      <p:ext uri="{BB962C8B-B14F-4D97-AF65-F5344CB8AC3E}">
        <p14:creationId xmlns:p14="http://schemas.microsoft.com/office/powerpoint/2010/main" val="388608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611C887-A24A-46D0-8632-D329BE7DCBCA}" type="datetimeFigureOut">
              <a:rPr lang="en-US"/>
              <a:pPr>
                <a:defRPr/>
              </a:pPr>
              <a:t>2/13/2019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B60968-CF95-432C-BE10-0DA541FA97A0}" type="slidenum">
              <a:rPr lang="en-US"/>
              <a:pPr>
                <a:defRPr/>
              </a:pPr>
              <a:t>‹#›</a:t>
            </a:fld>
            <a:endParaRPr lang="en-US"/>
          </a:p>
        </p:txBody>
      </p:sp>
    </p:spTree>
    <p:extLst>
      <p:ext uri="{BB962C8B-B14F-4D97-AF65-F5344CB8AC3E}">
        <p14:creationId xmlns:p14="http://schemas.microsoft.com/office/powerpoint/2010/main" val="365738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A611A3-F7F3-41BF-B724-1DCB6A7C3AA1}" type="datetimeFigureOut">
              <a:rPr lang="en-US"/>
              <a:pPr>
                <a:defRPr/>
              </a:pPr>
              <a:t>2/13/2019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0A674-3CC3-4FAB-95ED-2CBE8FA32DD7}" type="slidenum">
              <a:rPr lang="en-US"/>
              <a:pPr>
                <a:defRPr/>
              </a:pPr>
              <a:t>‹#›</a:t>
            </a:fld>
            <a:endParaRPr lang="en-US"/>
          </a:p>
        </p:txBody>
      </p:sp>
    </p:spTree>
    <p:extLst>
      <p:ext uri="{BB962C8B-B14F-4D97-AF65-F5344CB8AC3E}">
        <p14:creationId xmlns:p14="http://schemas.microsoft.com/office/powerpoint/2010/main" val="196617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C516F7-0C2B-4AE7-A648-1F27A41BCE23}" type="datetimeFigureOut">
              <a:rPr lang="en-US"/>
              <a:pPr>
                <a:defRPr/>
              </a:pPr>
              <a:t>2/13/2019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1F4BE5-41C7-4FFD-9B32-76377A05734D}" type="slidenum">
              <a:rPr lang="en-US"/>
              <a:pPr>
                <a:defRPr/>
              </a:pPr>
              <a:t>‹#›</a:t>
            </a:fld>
            <a:endParaRPr lang="en-US"/>
          </a:p>
        </p:txBody>
      </p:sp>
    </p:spTree>
    <p:extLst>
      <p:ext uri="{BB962C8B-B14F-4D97-AF65-F5344CB8AC3E}">
        <p14:creationId xmlns:p14="http://schemas.microsoft.com/office/powerpoint/2010/main" val="8024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430D0E8-9ABB-4CFF-921F-E6CCFEB8524B}" type="datetimeFigureOut">
              <a:rPr lang="en-US"/>
              <a:pPr>
                <a:defRPr/>
              </a:pPr>
              <a:t>2/13/2019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9315CE-30D8-4848-8655-0F2FC44183F1}" type="slidenum">
              <a:rPr lang="en-US"/>
              <a:pPr>
                <a:defRPr/>
              </a:pPr>
              <a:t>‹#›</a:t>
            </a:fld>
            <a:endParaRPr lang="en-US"/>
          </a:p>
        </p:txBody>
      </p:sp>
    </p:spTree>
    <p:extLst>
      <p:ext uri="{BB962C8B-B14F-4D97-AF65-F5344CB8AC3E}">
        <p14:creationId xmlns:p14="http://schemas.microsoft.com/office/powerpoint/2010/main" val="381407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0B4407-EF19-4A22-813B-A3C4A91B3318}" type="datetimeFigureOut">
              <a:rPr lang="en-US"/>
              <a:pPr>
                <a:defRPr/>
              </a:pPr>
              <a:t>2/13/2019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79468A8-C226-4F19-B81D-8F4DCFEE8DBA}" type="slidenum">
              <a:rPr lang="en-US"/>
              <a:pPr>
                <a:defRPr/>
              </a:pPr>
              <a:t>‹#›</a:t>
            </a:fld>
            <a:endParaRPr lang="en-US"/>
          </a:p>
        </p:txBody>
      </p:sp>
    </p:spTree>
    <p:extLst>
      <p:ext uri="{BB962C8B-B14F-4D97-AF65-F5344CB8AC3E}">
        <p14:creationId xmlns:p14="http://schemas.microsoft.com/office/powerpoint/2010/main" val="109129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4B5A22B-B4C4-4CC7-BAE4-51F3A690463D}" type="datetimeFigureOut">
              <a:rPr lang="en-US"/>
              <a:pPr>
                <a:defRPr/>
              </a:pPr>
              <a:t>2/13/2019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0E8E20-315E-486D-9AFE-078D1BE030B6}" type="slidenum">
              <a:rPr lang="en-US"/>
              <a:pPr>
                <a:defRPr/>
              </a:pPr>
              <a:t>‹#›</a:t>
            </a:fld>
            <a:endParaRPr lang="en-US"/>
          </a:p>
        </p:txBody>
      </p:sp>
    </p:spTree>
    <p:extLst>
      <p:ext uri="{BB962C8B-B14F-4D97-AF65-F5344CB8AC3E}">
        <p14:creationId xmlns:p14="http://schemas.microsoft.com/office/powerpoint/2010/main" val="324480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62820E-12AA-4838-8F2F-06D881419FAF}" type="datetimeFigureOut">
              <a:rPr lang="en-US"/>
              <a:pPr>
                <a:defRPr/>
              </a:pPr>
              <a:t>2/13/2019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D9A431-08FA-4B65-826F-541DAC3C3A70}" type="slidenum">
              <a:rPr lang="en-US"/>
              <a:pPr>
                <a:defRPr/>
              </a:pPr>
              <a:t>‹#›</a:t>
            </a:fld>
            <a:endParaRPr lang="en-US"/>
          </a:p>
        </p:txBody>
      </p:sp>
    </p:spTree>
    <p:extLst>
      <p:ext uri="{BB962C8B-B14F-4D97-AF65-F5344CB8AC3E}">
        <p14:creationId xmlns:p14="http://schemas.microsoft.com/office/powerpoint/2010/main" val="72331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E09999D-A7B1-4656-8688-E24503E8B834}" type="datetimeFigureOut">
              <a:rPr lang="en-US"/>
              <a:pPr>
                <a:defRPr/>
              </a:pPr>
              <a:t>2/13/2019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06279-C6B3-4604-919C-F55EFEAF8779}" type="slidenum">
              <a:rPr lang="en-US"/>
              <a:pPr>
                <a:defRPr/>
              </a:pPr>
              <a:t>‹#›</a:t>
            </a:fld>
            <a:endParaRPr lang="en-US"/>
          </a:p>
        </p:txBody>
      </p:sp>
    </p:spTree>
    <p:extLst>
      <p:ext uri="{BB962C8B-B14F-4D97-AF65-F5344CB8AC3E}">
        <p14:creationId xmlns:p14="http://schemas.microsoft.com/office/powerpoint/2010/main" val="202225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1D0FED1-7315-4B84-82D3-DBCA543293ED}" type="datetimeFigureOut">
              <a:rPr lang="en-US"/>
              <a:pPr>
                <a:defRPr/>
              </a:pPr>
              <a:t>2/13/2019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349D2-7B6C-40D9-BD9F-26A661831430}" type="slidenum">
              <a:rPr lang="en-US"/>
              <a:pPr>
                <a:defRPr/>
              </a:pPr>
              <a:t>‹#›</a:t>
            </a:fld>
            <a:endParaRPr lang="en-US"/>
          </a:p>
        </p:txBody>
      </p:sp>
    </p:spTree>
    <p:extLst>
      <p:ext uri="{BB962C8B-B14F-4D97-AF65-F5344CB8AC3E}">
        <p14:creationId xmlns:p14="http://schemas.microsoft.com/office/powerpoint/2010/main" val="53913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856CBB8-2526-4781-B882-0B7B46A920CF}" type="datetimeFigureOut">
              <a:rPr lang="en-US"/>
              <a:pPr>
                <a:defRPr/>
              </a:pPr>
              <a:t>2/13/2019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B9A67E8-B4C4-438B-BD0B-38D73D89BC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745877"/>
            <a:ext cx="8229600" cy="4334493"/>
          </a:xfrm>
        </p:spPr>
        <p:txBody>
          <a:bodyPr rtlCol="0">
            <a:noAutofit/>
          </a:bodyPr>
          <a:lstStyle/>
          <a:p>
            <a:pPr eaLnBrk="1" fontAlgn="auto" hangingPunct="1">
              <a:spcAft>
                <a:spcPts val="0"/>
              </a:spcAft>
              <a:defRPr/>
            </a:pPr>
            <a:r>
              <a:rPr lang="en-US" sz="5400" dirty="0">
                <a:solidFill>
                  <a:schemeClr val="bg1"/>
                </a:solidFill>
                <a:effectLst>
                  <a:outerShdw blurRad="38100" dist="38100" dir="2700000" algn="tl">
                    <a:srgbClr val="000000">
                      <a:alpha val="43137"/>
                    </a:srgbClr>
                  </a:outerShdw>
                </a:effectLst>
              </a:rPr>
              <a:t>Rejoicing Spirits Community</a:t>
            </a:r>
            <a:br>
              <a:rPr lang="en-US" sz="5400" dirty="0">
                <a:solidFill>
                  <a:schemeClr val="bg1"/>
                </a:solidFill>
                <a:effectLst>
                  <a:outerShdw blurRad="38100" dist="38100" dir="2700000" algn="tl">
                    <a:srgbClr val="000000">
                      <a:alpha val="43137"/>
                    </a:srgbClr>
                  </a:outerShdw>
                </a:effectLst>
              </a:rPr>
            </a:br>
            <a:br>
              <a:rPr lang="en-US" sz="5400" dirty="0">
                <a:solidFill>
                  <a:schemeClr val="bg1"/>
                </a:solidFill>
                <a:effectLst>
                  <a:outerShdw blurRad="38100" dist="38100" dir="2700000" algn="tl">
                    <a:srgbClr val="000000">
                      <a:alpha val="43137"/>
                    </a:srgbClr>
                  </a:outerShdw>
                </a:effectLst>
              </a:rPr>
            </a:br>
            <a:r>
              <a:rPr lang="en-US" sz="4000" dirty="0">
                <a:solidFill>
                  <a:schemeClr val="bg1"/>
                </a:solidFill>
                <a:effectLst>
                  <a:outerShdw blurRad="38100" dist="38100" dir="2700000" algn="tl">
                    <a:srgbClr val="000000">
                      <a:alpha val="43137"/>
                    </a:srgbClr>
                  </a:outerShdw>
                </a:effectLst>
              </a:rPr>
              <a:t>Welcome to our no-shush family service where everyone is welcome</a:t>
            </a:r>
            <a:r>
              <a:rPr lang="en-US" sz="5400" dirty="0">
                <a:solidFill>
                  <a:schemeClr val="bg1"/>
                </a:solidFill>
                <a:effectLst>
                  <a:outerShdw blurRad="38100" dist="38100" dir="2700000" algn="tl">
                    <a:srgbClr val="000000">
                      <a:alpha val="43137"/>
                    </a:srgbClr>
                  </a:outerShdw>
                </a:effectLst>
              </a:rPr>
              <a:t>!</a:t>
            </a:r>
            <a:br>
              <a:rPr lang="en-US" sz="5400" dirty="0">
                <a:solidFill>
                  <a:schemeClr val="bg1"/>
                </a:solidFill>
                <a:effectLst>
                  <a:outerShdw blurRad="38100" dist="38100" dir="2700000" algn="tl">
                    <a:srgbClr val="000000">
                      <a:alpha val="43137"/>
                    </a:srgbClr>
                  </a:outerShdw>
                </a:effectLst>
              </a:rPr>
            </a:br>
            <a:br>
              <a:rPr lang="en-US" sz="5400" dirty="0">
                <a:solidFill>
                  <a:schemeClr val="bg1"/>
                </a:solidFill>
                <a:effectLst>
                  <a:outerShdw blurRad="38100" dist="38100" dir="2700000" algn="tl">
                    <a:srgbClr val="000000">
                      <a:alpha val="43137"/>
                    </a:srgbClr>
                  </a:outerShdw>
                </a:effectLst>
              </a:rPr>
            </a:br>
            <a:r>
              <a:rPr lang="en-US" sz="4800" dirty="0">
                <a:solidFill>
                  <a:srgbClr val="FFFF00"/>
                </a:solidFill>
                <a:effectLst>
                  <a:outerShdw blurRad="38100" dist="38100" dir="2700000" algn="tl">
                    <a:srgbClr val="000000">
                      <a:alpha val="43137"/>
                    </a:srgbClr>
                  </a:outerShdw>
                </a:effectLst>
              </a:rPr>
              <a:t>“God Uses Open Hearts”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020" y="768926"/>
            <a:ext cx="7249886" cy="4525963"/>
          </a:xfrm>
        </p:spPr>
        <p:txBody>
          <a:bodyPr/>
          <a:lstStyle/>
          <a:p>
            <a:pPr marL="0" indent="0" algn="ctr">
              <a:buNone/>
            </a:pPr>
            <a:r>
              <a:rPr lang="en-US" sz="3600" dirty="0">
                <a:solidFill>
                  <a:schemeClr val="bg1"/>
                </a:solidFill>
                <a:latin typeface="Arial" pitchFamily="34" charset="0"/>
                <a:cs typeface="Arial" pitchFamily="34" charset="0"/>
              </a:rPr>
              <a:t>This is the offering plate, </a:t>
            </a:r>
          </a:p>
          <a:p>
            <a:pPr marL="0" indent="0" algn="ctr">
              <a:buNone/>
            </a:pPr>
            <a:r>
              <a:rPr lang="en-US" sz="3600" dirty="0">
                <a:solidFill>
                  <a:schemeClr val="bg1"/>
                </a:solidFill>
                <a:latin typeface="Arial" pitchFamily="34" charset="0"/>
                <a:cs typeface="Arial" pitchFamily="34" charset="0"/>
              </a:rPr>
              <a:t>reminding us that God wants us to share; Reminding us of the many treasures that God has given us, and  that when we share we make everything so much better for everyone. </a:t>
            </a: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“We are bringing in the </a:t>
            </a: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Gifts of God”</a:t>
            </a:r>
          </a:p>
          <a:p>
            <a:endParaRPr lang="en-US" i="1" dirty="0"/>
          </a:p>
        </p:txBody>
      </p:sp>
    </p:spTree>
    <p:extLst>
      <p:ext uri="{BB962C8B-B14F-4D97-AF65-F5344CB8AC3E}">
        <p14:creationId xmlns:p14="http://schemas.microsoft.com/office/powerpoint/2010/main" val="1157593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3154" y="971013"/>
            <a:ext cx="8110846" cy="4836021"/>
          </a:xfrm>
        </p:spPr>
        <p:txBody>
          <a:bodyPr rtlCol="0">
            <a:noAutofit/>
          </a:bodyPr>
          <a:lstStyle/>
          <a:p>
            <a:pPr marL="0" indent="0">
              <a:buNone/>
            </a:pPr>
            <a:r>
              <a:rPr lang="en-US" sz="3600" dirty="0">
                <a:solidFill>
                  <a:schemeClr val="bg1"/>
                </a:solidFill>
              </a:rPr>
              <a:t>One:	 God’s people are called to listen to God because…</a:t>
            </a:r>
          </a:p>
          <a:p>
            <a:pPr marL="0" indent="0">
              <a:buNone/>
            </a:pPr>
            <a:r>
              <a:rPr lang="en-US" sz="3600" b="1" dirty="0">
                <a:solidFill>
                  <a:srgbClr val="FFFF00"/>
                </a:solidFill>
                <a:effectLst>
                  <a:outerShdw blurRad="38100" dist="38100" dir="2700000" algn="tl">
                    <a:srgbClr val="000000">
                      <a:alpha val="43137"/>
                    </a:srgbClr>
                  </a:outerShdw>
                </a:effectLst>
              </a:rPr>
              <a:t>All:	God uses open hearts!</a:t>
            </a:r>
          </a:p>
          <a:p>
            <a:pPr marL="0" indent="0">
              <a:buNone/>
            </a:pPr>
            <a:r>
              <a:rPr lang="en-US" sz="3600" dirty="0">
                <a:solidFill>
                  <a:schemeClr val="bg1"/>
                </a:solidFill>
              </a:rPr>
              <a:t>One:	 God’s people at Jericho were saved because…</a:t>
            </a:r>
          </a:p>
          <a:p>
            <a:pPr marL="0" indent="0">
              <a:buNone/>
            </a:pPr>
            <a:r>
              <a:rPr lang="en-US" sz="3600" b="1" dirty="0">
                <a:solidFill>
                  <a:srgbClr val="FFFF00"/>
                </a:solidFill>
                <a:effectLst>
                  <a:outerShdw blurRad="38100" dist="38100" dir="2700000" algn="tl">
                    <a:srgbClr val="000000">
                      <a:alpha val="43137"/>
                    </a:srgbClr>
                  </a:outerShdw>
                </a:effectLst>
              </a:rPr>
              <a:t>All:	 God uses open hearts!</a:t>
            </a:r>
          </a:p>
          <a:p>
            <a:pPr marL="0" indent="0">
              <a:buNone/>
            </a:pPr>
            <a:r>
              <a:rPr lang="en-US" sz="3600" dirty="0">
                <a:solidFill>
                  <a:schemeClr val="bg1"/>
                </a:solidFill>
              </a:rPr>
              <a:t>One:	 Our lives are better because…</a:t>
            </a:r>
          </a:p>
          <a:p>
            <a:pPr marL="0" indent="0">
              <a:buNone/>
            </a:pPr>
            <a:r>
              <a:rPr lang="en-US" sz="3600" b="1" dirty="0">
                <a:solidFill>
                  <a:srgbClr val="FFFF00"/>
                </a:solidFill>
                <a:effectLst>
                  <a:outerShdw blurRad="38100" dist="38100" dir="2700000" algn="tl">
                    <a:srgbClr val="000000">
                      <a:alpha val="43137"/>
                    </a:srgbClr>
                  </a:outerShdw>
                </a:effectLst>
              </a:rPr>
              <a:t>All:	 God uses open hearts!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5222" y="1448930"/>
            <a:ext cx="7878303" cy="4185762"/>
          </a:xfrm>
          <a:prstGeom prst="rect">
            <a:avLst/>
          </a:prstGeom>
          <a:noFill/>
        </p:spPr>
        <p:txBody>
          <a:bodyPr wrap="none" rtlCol="0">
            <a:spAutoFit/>
          </a:bodyPr>
          <a:lstStyle/>
          <a:p>
            <a:r>
              <a:rPr lang="en-US" sz="3600" dirty="0">
                <a:solidFill>
                  <a:srgbClr val="FFFFFF"/>
                </a:solidFill>
                <a:latin typeface="Times New Roman"/>
                <a:cs typeface="Times New Roman"/>
              </a:rPr>
              <a:t>I’m gonna sing when the Spirit says sing!</a:t>
            </a:r>
          </a:p>
          <a:p>
            <a:r>
              <a:rPr lang="en-US" sz="3600" dirty="0">
                <a:solidFill>
                  <a:srgbClr val="FFFFFF"/>
                </a:solidFill>
                <a:latin typeface="Times New Roman"/>
                <a:cs typeface="Times New Roman"/>
              </a:rPr>
              <a:t>I’m gonna sing when the Spirit says sing!</a:t>
            </a:r>
          </a:p>
          <a:p>
            <a:r>
              <a:rPr lang="en-US" sz="3600" dirty="0">
                <a:solidFill>
                  <a:srgbClr val="FFFFFF"/>
                </a:solidFill>
                <a:latin typeface="Times New Roman"/>
                <a:cs typeface="Times New Roman"/>
              </a:rPr>
              <a:t>I’m gonna sing when the Spirit says sing, </a:t>
            </a:r>
          </a:p>
          <a:p>
            <a:r>
              <a:rPr lang="en-US" sz="3600" dirty="0">
                <a:solidFill>
                  <a:srgbClr val="FFFFFF"/>
                </a:solidFill>
                <a:latin typeface="Times New Roman"/>
                <a:cs typeface="Times New Roman"/>
              </a:rPr>
              <a:t>And obey the Spirit of the Lord!</a:t>
            </a:r>
          </a:p>
          <a:p>
            <a:endParaRPr lang="en-US" sz="3600" dirty="0">
              <a:solidFill>
                <a:srgbClr val="FFFFFF"/>
              </a:solidFill>
              <a:latin typeface="Times New Roman"/>
              <a:cs typeface="Times New Roman"/>
            </a:endParaRPr>
          </a:p>
          <a:p>
            <a:r>
              <a:rPr lang="en-US" sz="3600" dirty="0">
                <a:solidFill>
                  <a:srgbClr val="FFFFFF"/>
                </a:solidFill>
                <a:latin typeface="Times New Roman"/>
                <a:cs typeface="Times New Roman"/>
              </a:rPr>
              <a:t>2. I’m gonna pray…..</a:t>
            </a:r>
          </a:p>
          <a:p>
            <a:endParaRPr lang="en-US" sz="1400" dirty="0">
              <a:solidFill>
                <a:srgbClr val="FFFFFF"/>
              </a:solidFill>
              <a:latin typeface="Times New Roman"/>
              <a:cs typeface="Times New Roman"/>
            </a:endParaRPr>
          </a:p>
          <a:p>
            <a:r>
              <a:rPr lang="en-US" sz="3600" dirty="0">
                <a:solidFill>
                  <a:srgbClr val="FFFFFF"/>
                </a:solidFill>
                <a:latin typeface="Times New Roman"/>
                <a:cs typeface="Times New Roman"/>
              </a:rPr>
              <a:t>3. I’m gonna shout…..</a:t>
            </a:r>
          </a:p>
        </p:txBody>
      </p:sp>
    </p:spTree>
    <p:extLst>
      <p:ext uri="{BB962C8B-B14F-4D97-AF65-F5344CB8AC3E}">
        <p14:creationId xmlns:p14="http://schemas.microsoft.com/office/powerpoint/2010/main" val="2558926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6" y="334038"/>
            <a:ext cx="8253350" cy="6874283"/>
          </a:xfrm>
        </p:spPr>
        <p:txBody>
          <a:bodyPr/>
          <a:lstStyle/>
          <a:p>
            <a:pPr marL="0" indent="0" algn="ctr">
              <a:buNone/>
            </a:pPr>
            <a:r>
              <a:rPr lang="en-US" sz="4800" dirty="0">
                <a:solidFill>
                  <a:schemeClr val="bg1"/>
                </a:solidFill>
                <a:effectLst>
                  <a:outerShdw blurRad="38100" dist="38100" dir="2700000" algn="tl">
                    <a:srgbClr val="000000">
                      <a:alpha val="43137"/>
                    </a:srgbClr>
                  </a:outerShdw>
                </a:effectLst>
              </a:rPr>
              <a:t>We Tell God We Are Sorry</a:t>
            </a:r>
          </a:p>
          <a:p>
            <a:pPr marL="0" indent="0" algn="ctr">
              <a:buNone/>
            </a:pPr>
            <a:r>
              <a:rPr lang="en-US" sz="4800" dirty="0">
                <a:solidFill>
                  <a:srgbClr val="FFFF00"/>
                </a:solidFill>
                <a:effectLst>
                  <a:outerShdw blurRad="38100" dist="38100" dir="2700000" algn="tl">
                    <a:srgbClr val="000000">
                      <a:alpha val="43137"/>
                    </a:srgbClr>
                  </a:outerShdw>
                </a:effectLst>
              </a:rPr>
              <a:t>(Please Pray Silently)</a:t>
            </a:r>
          </a:p>
          <a:p>
            <a:pPr marL="0" indent="0">
              <a:buNone/>
            </a:pPr>
            <a:r>
              <a:rPr lang="en-US" sz="2800" dirty="0">
                <a:solidFill>
                  <a:schemeClr val="bg1"/>
                </a:solidFill>
              </a:rPr>
              <a:t>Gracious God:</a:t>
            </a:r>
          </a:p>
          <a:p>
            <a:pPr marL="0" indent="0">
              <a:buNone/>
            </a:pPr>
            <a:endParaRPr lang="en-US" sz="1000" dirty="0">
              <a:solidFill>
                <a:schemeClr val="bg1"/>
              </a:solidFill>
            </a:endParaRPr>
          </a:p>
          <a:p>
            <a:pPr marL="0" indent="0">
              <a:buNone/>
            </a:pPr>
            <a:r>
              <a:rPr lang="en-US" sz="2800" dirty="0">
                <a:solidFill>
                  <a:schemeClr val="bg1"/>
                </a:solidFill>
              </a:rPr>
              <a:t>We confess that our hearts are often hard.  We confess that sometimes we do not listen for your promptings to help others and to learn about you.  Forgiving God, Help us to be like Rahab and Lydia whose hearts were opened to you.  Help us to be ready to help and learn and to always be ready to serve like they were.</a:t>
            </a:r>
          </a:p>
          <a:p>
            <a:pPr marL="0" indent="0">
              <a:buNone/>
            </a:pPr>
            <a:endParaRPr lang="en-US" sz="1000" dirty="0">
              <a:solidFill>
                <a:schemeClr val="bg1"/>
              </a:solidFill>
            </a:endParaRPr>
          </a:p>
          <a:p>
            <a:pPr marL="0" indent="0">
              <a:buNone/>
            </a:pPr>
            <a:r>
              <a:rPr lang="en-US" sz="2800" dirty="0">
                <a:solidFill>
                  <a:schemeClr val="bg1"/>
                </a:solidFill>
              </a:rPr>
              <a:t>In Jesus' name we pray. </a:t>
            </a:r>
          </a:p>
        </p:txBody>
      </p:sp>
    </p:spTree>
    <p:extLst>
      <p:ext uri="{BB962C8B-B14F-4D97-AF65-F5344CB8AC3E}">
        <p14:creationId xmlns:p14="http://schemas.microsoft.com/office/powerpoint/2010/main" val="4165239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3554" y="525554"/>
            <a:ext cx="2379678" cy="461665"/>
          </a:xfrm>
          <a:prstGeom prst="rect">
            <a:avLst/>
          </a:prstGeom>
        </p:spPr>
        <p:txBody>
          <a:bodyPr wrap="none">
            <a:spAutoFit/>
          </a:bodyPr>
          <a:lstStyle/>
          <a:p>
            <a:r>
              <a:rPr lang="en-US" sz="2400" i="1" dirty="0">
                <a:solidFill>
                  <a:schemeClr val="bg1"/>
                </a:solidFill>
                <a:latin typeface="Times New Roman"/>
              </a:rPr>
              <a:t>Prayer Response</a:t>
            </a:r>
          </a:p>
        </p:txBody>
      </p:sp>
      <p:sp>
        <p:nvSpPr>
          <p:cNvPr id="3" name="TextBox 2"/>
          <p:cNvSpPr txBox="1"/>
          <p:nvPr/>
        </p:nvSpPr>
        <p:spPr>
          <a:xfrm>
            <a:off x="658477" y="2279216"/>
            <a:ext cx="7967370" cy="2862322"/>
          </a:xfrm>
          <a:prstGeom prst="rect">
            <a:avLst/>
          </a:prstGeom>
          <a:noFill/>
        </p:spPr>
        <p:txBody>
          <a:bodyPr wrap="none" rtlCol="0">
            <a:spAutoFit/>
          </a:bodyPr>
          <a:lstStyle/>
          <a:p>
            <a:pPr algn="ctr"/>
            <a:r>
              <a:rPr lang="en-US" sz="3600" dirty="0">
                <a:solidFill>
                  <a:srgbClr val="FFFFFF"/>
                </a:solidFill>
                <a:latin typeface="Times New Roman"/>
                <a:cs typeface="Times New Roman"/>
              </a:rPr>
              <a:t>Spirit of the living God, fall afresh on me;</a:t>
            </a:r>
          </a:p>
          <a:p>
            <a:pPr algn="ctr"/>
            <a:endParaRPr lang="en-US" sz="1200" dirty="0">
              <a:solidFill>
                <a:srgbClr val="FFFFFF"/>
              </a:solidFill>
              <a:latin typeface="Times New Roman"/>
              <a:cs typeface="Times New Roman"/>
            </a:endParaRPr>
          </a:p>
          <a:p>
            <a:pPr algn="ctr"/>
            <a:r>
              <a:rPr lang="en-US" sz="3600" dirty="0">
                <a:solidFill>
                  <a:srgbClr val="FFFFFF"/>
                </a:solidFill>
                <a:latin typeface="Times New Roman"/>
                <a:cs typeface="Times New Roman"/>
              </a:rPr>
              <a:t>Spirit of the living God, fall afresh on me.</a:t>
            </a:r>
          </a:p>
          <a:p>
            <a:pPr algn="ctr"/>
            <a:endParaRPr lang="en-US" sz="1200" dirty="0">
              <a:solidFill>
                <a:srgbClr val="FFFFFF"/>
              </a:solidFill>
              <a:latin typeface="Times New Roman"/>
              <a:cs typeface="Times New Roman"/>
            </a:endParaRPr>
          </a:p>
          <a:p>
            <a:pPr algn="ctr"/>
            <a:r>
              <a:rPr lang="en-US" sz="3600" dirty="0">
                <a:solidFill>
                  <a:srgbClr val="FFFFFF"/>
                </a:solidFill>
                <a:latin typeface="Times New Roman"/>
                <a:cs typeface="Times New Roman"/>
              </a:rPr>
              <a:t>Melt me, mold me, fill me, use me.</a:t>
            </a:r>
          </a:p>
          <a:p>
            <a:pPr algn="ctr"/>
            <a:endParaRPr lang="en-US" sz="1200" dirty="0">
              <a:solidFill>
                <a:srgbClr val="FFFFFF"/>
              </a:solidFill>
              <a:latin typeface="Times New Roman"/>
              <a:cs typeface="Times New Roman"/>
            </a:endParaRPr>
          </a:p>
          <a:p>
            <a:pPr algn="ctr"/>
            <a:r>
              <a:rPr lang="en-US" sz="3600" dirty="0">
                <a:solidFill>
                  <a:srgbClr val="FFFFFF"/>
                </a:solidFill>
                <a:latin typeface="Times New Roman"/>
                <a:cs typeface="Times New Roman"/>
              </a:rPr>
              <a:t>Spirit of the living God, fall afresh on me.</a:t>
            </a:r>
          </a:p>
        </p:txBody>
      </p:sp>
    </p:spTree>
    <p:extLst>
      <p:ext uri="{BB962C8B-B14F-4D97-AF65-F5344CB8AC3E}">
        <p14:creationId xmlns:p14="http://schemas.microsoft.com/office/powerpoint/2010/main" val="2216522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138" y="1983179"/>
            <a:ext cx="8087095" cy="3455720"/>
          </a:xfrm>
        </p:spPr>
        <p:txBody>
          <a:bodyPr/>
          <a:lstStyle/>
          <a:p>
            <a:pPr algn="ctr">
              <a:buFont typeface="Arial" charset="0"/>
              <a:buNone/>
              <a:defRPr/>
            </a:pPr>
            <a:r>
              <a:rPr lang="en-US" sz="4800" dirty="0">
                <a:solidFill>
                  <a:schemeClr val="bg1"/>
                </a:solidFill>
                <a:effectLst>
                  <a:outerShdw blurRad="38100" dist="38100" dir="2700000" algn="tl">
                    <a:srgbClr val="000000">
                      <a:alpha val="43137"/>
                    </a:srgbClr>
                  </a:outerShdw>
                </a:effectLst>
              </a:rPr>
              <a:t>We Listen to God</a:t>
            </a:r>
          </a:p>
          <a:p>
            <a:pPr algn="ctr">
              <a:buFont typeface="Arial" charset="0"/>
              <a:buNone/>
              <a:defRPr/>
            </a:pPr>
            <a:endParaRPr lang="en-US" sz="4800" dirty="0">
              <a:solidFill>
                <a:schemeClr val="bg1"/>
              </a:solidFill>
              <a:effectLst>
                <a:outerShdw blurRad="38100" dist="38100" dir="2700000" algn="tl">
                  <a:srgbClr val="000000">
                    <a:alpha val="43137"/>
                  </a:srgbClr>
                </a:outerShdw>
              </a:effectLst>
            </a:endParaRPr>
          </a:p>
          <a:p>
            <a:pPr algn="ctr">
              <a:buFont typeface="Arial" charset="0"/>
              <a:buNone/>
              <a:defRPr/>
            </a:pPr>
            <a:r>
              <a:rPr lang="en-US" sz="4800" dirty="0">
                <a:solidFill>
                  <a:schemeClr val="bg1"/>
                </a:solidFill>
                <a:effectLst>
                  <a:outerShdw blurRad="38100" dist="38100" dir="2700000" algn="tl">
                    <a:srgbClr val="000000">
                      <a:alpha val="43137"/>
                    </a:srgbClr>
                  </a:outerShdw>
                </a:effectLst>
              </a:rPr>
              <a:t>Based </a:t>
            </a:r>
            <a:r>
              <a:rPr lang="en-US" sz="4800">
                <a:solidFill>
                  <a:schemeClr val="bg1"/>
                </a:solidFill>
                <a:effectLst>
                  <a:outerShdw blurRad="38100" dist="38100" dir="2700000" algn="tl">
                    <a:srgbClr val="000000">
                      <a:alpha val="43137"/>
                    </a:srgbClr>
                  </a:outerShdw>
                </a:effectLst>
              </a:rPr>
              <a:t>on Joshua 2</a:t>
            </a:r>
            <a:endParaRPr lang="en-US" sz="4800" dirty="0">
              <a:solidFill>
                <a:schemeClr val="bg1"/>
              </a:solidFill>
              <a:effectLst>
                <a:outerShdw blurRad="38100" dist="38100" dir="2700000" algn="tl">
                  <a:srgbClr val="000000">
                    <a:alpha val="43137"/>
                  </a:srgbClr>
                </a:outerShdw>
              </a:effectLst>
            </a:endParaRPr>
          </a:p>
          <a:p>
            <a:pPr marL="0" indent="0">
              <a:buFont typeface="Arial" charset="0"/>
              <a:buNone/>
              <a:defRPr/>
            </a:pPr>
            <a:endParaRPr lang="en-US" sz="24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18" y="938150"/>
            <a:ext cx="8205849" cy="4655128"/>
          </a:xfrm>
        </p:spPr>
        <p:txBody>
          <a:bodyPr/>
          <a:lstStyle/>
          <a:p>
            <a:pPr marL="0" indent="0">
              <a:buNone/>
            </a:pPr>
            <a:r>
              <a:rPr lang="en-US" sz="2800" dirty="0">
                <a:solidFill>
                  <a:schemeClr val="bg1"/>
                </a:solidFill>
                <a:effectLst>
                  <a:outerShdw blurRad="38100" dist="38100" dir="2700000" algn="tl">
                    <a:srgbClr val="000000">
                      <a:alpha val="43137"/>
                    </a:srgbClr>
                  </a:outerShdw>
                </a:effectLst>
              </a:rPr>
              <a:t>             Why were the spies in the city?</a:t>
            </a:r>
          </a:p>
          <a:p>
            <a:pPr marL="0" indent="0">
              <a:buNone/>
            </a:pPr>
            <a:r>
              <a:rPr lang="en-US" sz="2800">
                <a:solidFill>
                  <a:schemeClr val="bg1"/>
                </a:solidFill>
                <a:effectLst>
                  <a:outerShdw blurRad="38100" dist="38100" dir="2700000" algn="tl">
                    <a:srgbClr val="000000">
                      <a:alpha val="43137"/>
                    </a:srgbClr>
                  </a:outerShdw>
                </a:effectLst>
              </a:rPr>
              <a:t>             Who </a:t>
            </a:r>
            <a:r>
              <a:rPr lang="en-US" sz="2800" dirty="0">
                <a:solidFill>
                  <a:schemeClr val="bg1"/>
                </a:solidFill>
                <a:effectLst>
                  <a:outerShdw blurRad="38100" dist="38100" dir="2700000" algn="tl">
                    <a:srgbClr val="000000">
                      <a:alpha val="43137"/>
                    </a:srgbClr>
                  </a:outerShdw>
                </a:effectLst>
              </a:rPr>
              <a:t>was looking for them and why were the looking for them?</a:t>
            </a:r>
          </a:p>
          <a:p>
            <a:pPr marL="0" indent="0">
              <a:buNone/>
            </a:pPr>
            <a:r>
              <a:rPr lang="en-US" sz="2800" dirty="0">
                <a:solidFill>
                  <a:schemeClr val="bg1"/>
                </a:solidFill>
                <a:effectLst>
                  <a:outerShdw blurRad="38100" dist="38100" dir="2700000" algn="tl">
                    <a:srgbClr val="000000">
                      <a:alpha val="43137"/>
                    </a:srgbClr>
                  </a:outerShdw>
                </a:effectLst>
              </a:rPr>
              <a:t>Who hid them and why did she hide them?</a:t>
            </a:r>
          </a:p>
          <a:p>
            <a:pPr marL="0" indent="0">
              <a:buNone/>
            </a:pPr>
            <a:r>
              <a:rPr lang="en-US" sz="2800" dirty="0">
                <a:solidFill>
                  <a:schemeClr val="bg1"/>
                </a:solidFill>
                <a:effectLst>
                  <a:outerShdw blurRad="38100" dist="38100" dir="2700000" algn="tl">
                    <a:srgbClr val="000000">
                      <a:alpha val="43137"/>
                    </a:srgbClr>
                  </a:outerShdw>
                </a:effectLst>
              </a:rPr>
              <a:t>What promise did they make?</a:t>
            </a:r>
          </a:p>
          <a:p>
            <a:pPr marL="0" indent="0">
              <a:buNone/>
            </a:pPr>
            <a:r>
              <a:rPr lang="en-US" sz="2800" dirty="0">
                <a:solidFill>
                  <a:schemeClr val="bg1"/>
                </a:solidFill>
                <a:effectLst>
                  <a:outerShdw blurRad="38100" dist="38100" dir="2700000" algn="tl">
                    <a:srgbClr val="000000">
                      <a:alpha val="43137"/>
                    </a:srgbClr>
                  </a:outerShdw>
                </a:effectLst>
              </a:rPr>
              <a:t>What sign did she use to protect her family?</a:t>
            </a:r>
          </a:p>
          <a:p>
            <a:pPr marL="0" indent="0">
              <a:buNone/>
            </a:pPr>
            <a:r>
              <a:rPr lang="en-US" sz="2800" dirty="0">
                <a:solidFill>
                  <a:schemeClr val="bg1"/>
                </a:solidFill>
                <a:effectLst>
                  <a:outerShdw blurRad="38100" dist="38100" dir="2700000" algn="tl">
                    <a:srgbClr val="000000">
                      <a:alpha val="43137"/>
                    </a:srgbClr>
                  </a:outerShdw>
                </a:effectLst>
              </a:rPr>
              <a:t>How was Rahab’s heart open to God?</a:t>
            </a:r>
          </a:p>
          <a:p>
            <a:pPr marL="0" indent="0">
              <a:buNone/>
            </a:pPr>
            <a:r>
              <a:rPr lang="en-US" sz="2800" dirty="0">
                <a:solidFill>
                  <a:schemeClr val="bg1"/>
                </a:solidFill>
                <a:effectLst>
                  <a:outerShdw blurRad="38100" dist="38100" dir="2700000" algn="tl">
                    <a:srgbClr val="000000">
                      <a:alpha val="43137"/>
                    </a:srgbClr>
                  </a:outerShdw>
                </a:effectLst>
              </a:rPr>
              <a:t>Has God ever used you because your heart was open?</a:t>
            </a:r>
          </a:p>
          <a:p>
            <a:pPr marL="0" indent="0">
              <a:buNone/>
            </a:pPr>
            <a:r>
              <a:rPr lang="en-US" sz="2800" dirty="0">
                <a:solidFill>
                  <a:schemeClr val="bg1"/>
                </a:solidFill>
                <a:effectLst>
                  <a:outerShdw blurRad="38100" dist="38100" dir="2700000" algn="tl">
                    <a:srgbClr val="000000">
                      <a:alpha val="43137"/>
                    </a:srgbClr>
                  </a:outerShdw>
                </a:effectLst>
              </a:rPr>
              <a:t>How do you keep your heart open to God?</a:t>
            </a:r>
          </a:p>
          <a:p>
            <a:pPr marL="0" indent="0">
              <a:buNone/>
            </a:pPr>
            <a:r>
              <a:rPr lang="en-US" sz="2800" dirty="0">
                <a:solidFill>
                  <a:schemeClr val="bg1"/>
                </a:solidFill>
                <a:effectLst>
                  <a:outerShdw blurRad="38100" dist="38100" dir="2700000" algn="tl">
                    <a:srgbClr val="000000">
                      <a:alpha val="43137"/>
                    </a:srgbClr>
                  </a:outerShdw>
                </a:effectLst>
              </a:rPr>
              <a:t>Tell your neighbor, “God uses open hearts.”</a:t>
            </a:r>
          </a:p>
        </p:txBody>
      </p:sp>
    </p:spTree>
    <p:extLst>
      <p:ext uri="{BB962C8B-B14F-4D97-AF65-F5344CB8AC3E}">
        <p14:creationId xmlns:p14="http://schemas.microsoft.com/office/powerpoint/2010/main" val="4018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504" y="444154"/>
            <a:ext cx="2679189" cy="461665"/>
          </a:xfrm>
          <a:prstGeom prst="rect">
            <a:avLst/>
          </a:prstGeom>
        </p:spPr>
        <p:txBody>
          <a:bodyPr wrap="none">
            <a:spAutoFit/>
          </a:bodyPr>
          <a:lstStyle/>
          <a:p>
            <a:r>
              <a:rPr lang="en-US" sz="2400" i="1" dirty="0">
                <a:solidFill>
                  <a:schemeClr val="bg1"/>
                </a:solidFill>
                <a:latin typeface="Times New Roman"/>
              </a:rPr>
              <a:t>Song after message</a:t>
            </a:r>
          </a:p>
        </p:txBody>
      </p:sp>
      <p:sp>
        <p:nvSpPr>
          <p:cNvPr id="3" name="TextBox 2"/>
          <p:cNvSpPr txBox="1"/>
          <p:nvPr/>
        </p:nvSpPr>
        <p:spPr>
          <a:xfrm>
            <a:off x="59272" y="1844198"/>
            <a:ext cx="9176310" cy="3785652"/>
          </a:xfrm>
          <a:prstGeom prst="rect">
            <a:avLst/>
          </a:prstGeom>
          <a:noFill/>
        </p:spPr>
        <p:txBody>
          <a:bodyPr wrap="none" rtlCol="0">
            <a:spAutoFit/>
          </a:bodyPr>
          <a:lstStyle/>
          <a:p>
            <a:pPr algn="ctr"/>
            <a:r>
              <a:rPr lang="en-US" sz="3200" dirty="0">
                <a:solidFill>
                  <a:srgbClr val="FFFFFF"/>
                </a:solidFill>
                <a:latin typeface="Times New Roman"/>
                <a:cs typeface="Times New Roman"/>
              </a:rPr>
              <a:t>Lord, I want to be a Christian in my heart, in my heart.</a:t>
            </a:r>
          </a:p>
          <a:p>
            <a:pPr algn="ctr"/>
            <a:r>
              <a:rPr lang="en-US" sz="3200" dirty="0">
                <a:solidFill>
                  <a:srgbClr val="FFFFFF"/>
                </a:solidFill>
                <a:latin typeface="Times New Roman"/>
                <a:cs typeface="Times New Roman"/>
              </a:rPr>
              <a:t>Lord, I want to be a Christian in my heart. </a:t>
            </a:r>
          </a:p>
          <a:p>
            <a:pPr algn="ctr"/>
            <a:r>
              <a:rPr lang="en-US" sz="3200" dirty="0">
                <a:solidFill>
                  <a:srgbClr val="FFFFFF"/>
                </a:solidFill>
                <a:latin typeface="Times New Roman"/>
                <a:cs typeface="Times New Roman"/>
              </a:rPr>
              <a:t>In my heart, in my heart,</a:t>
            </a:r>
          </a:p>
          <a:p>
            <a:pPr algn="ctr"/>
            <a:r>
              <a:rPr lang="en-US" sz="3200" dirty="0">
                <a:solidFill>
                  <a:srgbClr val="FFFFFF"/>
                </a:solidFill>
                <a:latin typeface="Times New Roman"/>
                <a:cs typeface="Times New Roman"/>
              </a:rPr>
              <a:t>Lord, I want to be a Christian in my heart. </a:t>
            </a:r>
          </a:p>
          <a:p>
            <a:endParaRPr lang="en-US" sz="3200" dirty="0">
              <a:solidFill>
                <a:srgbClr val="FFFFFF"/>
              </a:solidFill>
              <a:latin typeface="Times New Roman"/>
              <a:cs typeface="Times New Roman"/>
            </a:endParaRPr>
          </a:p>
          <a:p>
            <a:r>
              <a:rPr lang="en-US" sz="3200" dirty="0">
                <a:solidFill>
                  <a:srgbClr val="FFFFFF"/>
                </a:solidFill>
                <a:latin typeface="Times New Roman"/>
                <a:cs typeface="Times New Roman"/>
              </a:rPr>
              <a:t>2. Lord, I want to be more loving….</a:t>
            </a:r>
          </a:p>
          <a:p>
            <a:endParaRPr lang="en-US" sz="1600" dirty="0">
              <a:solidFill>
                <a:srgbClr val="FFFFFF"/>
              </a:solidFill>
              <a:latin typeface="Times New Roman"/>
              <a:cs typeface="Times New Roman"/>
            </a:endParaRPr>
          </a:p>
          <a:p>
            <a:r>
              <a:rPr lang="en-US" sz="3200" dirty="0">
                <a:solidFill>
                  <a:srgbClr val="FFFFFF"/>
                </a:solidFill>
                <a:latin typeface="Times New Roman"/>
                <a:cs typeface="Times New Roman"/>
              </a:rPr>
              <a:t>3. Lord, I want to be like Jesus….</a:t>
            </a:r>
          </a:p>
        </p:txBody>
      </p:sp>
    </p:spTree>
    <p:extLst>
      <p:ext uri="{BB962C8B-B14F-4D97-AF65-F5344CB8AC3E}">
        <p14:creationId xmlns:p14="http://schemas.microsoft.com/office/powerpoint/2010/main" val="3485637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1425"/>
            <a:ext cx="8229600" cy="1143000"/>
          </a:xfrm>
        </p:spPr>
        <p:txBody>
          <a:bodyPr rtlCol="0">
            <a:normAutofit fontScale="90000"/>
          </a:bodyPr>
          <a:lstStyle/>
          <a:p>
            <a:pPr eaLnBrk="1" fontAlgn="auto" hangingPunct="1">
              <a:spcAft>
                <a:spcPts val="0"/>
              </a:spcAft>
              <a:defRPr/>
            </a:pPr>
            <a:br>
              <a:rPr lang="en-US" sz="5400" dirty="0">
                <a:solidFill>
                  <a:schemeClr val="bg1"/>
                </a:solidFill>
                <a:effectLst>
                  <a:outerShdw blurRad="38100" dist="38100" dir="2700000" algn="tl">
                    <a:srgbClr val="000000">
                      <a:alpha val="43137"/>
                    </a:srgbClr>
                  </a:outerShdw>
                </a:effectLst>
              </a:rPr>
            </a:br>
            <a:r>
              <a:rPr lang="en-US" sz="5400" dirty="0">
                <a:solidFill>
                  <a:schemeClr val="bg1"/>
                </a:solidFill>
                <a:effectLst>
                  <a:outerShdw blurRad="38100" dist="38100" dir="2700000" algn="tl">
                    <a:srgbClr val="000000">
                      <a:alpha val="43137"/>
                    </a:srgbClr>
                  </a:outerShdw>
                </a:effectLst>
              </a:rPr>
              <a:t>Offering</a:t>
            </a:r>
            <a:br>
              <a:rPr lang="en-US" sz="4000" dirty="0">
                <a:solidFill>
                  <a:srgbClr val="FFFF00"/>
                </a:solidFill>
                <a:effectLst>
                  <a:outerShdw blurRad="38100" dist="38100" dir="2700000" algn="tl">
                    <a:srgbClr val="000000">
                      <a:alpha val="43137"/>
                    </a:srgbClr>
                  </a:outerShdw>
                </a:effectLst>
              </a:rPr>
            </a:br>
            <a:endParaRPr lang="en-US" sz="4000"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504" y="444154"/>
            <a:ext cx="2679189" cy="461665"/>
          </a:xfrm>
          <a:prstGeom prst="rect">
            <a:avLst/>
          </a:prstGeom>
        </p:spPr>
        <p:txBody>
          <a:bodyPr wrap="none">
            <a:spAutoFit/>
          </a:bodyPr>
          <a:lstStyle/>
          <a:p>
            <a:r>
              <a:rPr lang="en-US" sz="2400" i="1" dirty="0">
                <a:solidFill>
                  <a:schemeClr val="bg1"/>
                </a:solidFill>
                <a:latin typeface="Times New Roman"/>
              </a:rPr>
              <a:t>Song after message</a:t>
            </a:r>
          </a:p>
        </p:txBody>
      </p:sp>
      <p:sp>
        <p:nvSpPr>
          <p:cNvPr id="3" name="TextBox 2"/>
          <p:cNvSpPr txBox="1"/>
          <p:nvPr/>
        </p:nvSpPr>
        <p:spPr>
          <a:xfrm>
            <a:off x="59272" y="1844198"/>
            <a:ext cx="9176310" cy="3785652"/>
          </a:xfrm>
          <a:prstGeom prst="rect">
            <a:avLst/>
          </a:prstGeom>
          <a:noFill/>
        </p:spPr>
        <p:txBody>
          <a:bodyPr wrap="none" rtlCol="0">
            <a:spAutoFit/>
          </a:bodyPr>
          <a:lstStyle/>
          <a:p>
            <a:pPr algn="ctr"/>
            <a:r>
              <a:rPr lang="en-US" sz="3200" dirty="0">
                <a:solidFill>
                  <a:srgbClr val="FFFFFF"/>
                </a:solidFill>
                <a:latin typeface="Times New Roman"/>
                <a:cs typeface="Times New Roman"/>
              </a:rPr>
              <a:t>Lord, I want to be a Christian in my heart, in my heart.</a:t>
            </a:r>
          </a:p>
          <a:p>
            <a:pPr algn="ctr"/>
            <a:r>
              <a:rPr lang="en-US" sz="3200" dirty="0">
                <a:solidFill>
                  <a:srgbClr val="FFFFFF"/>
                </a:solidFill>
                <a:latin typeface="Times New Roman"/>
                <a:cs typeface="Times New Roman"/>
              </a:rPr>
              <a:t>Lord, I want to be a Christian in my heart. </a:t>
            </a:r>
          </a:p>
          <a:p>
            <a:pPr algn="ctr"/>
            <a:r>
              <a:rPr lang="en-US" sz="3200" dirty="0">
                <a:solidFill>
                  <a:srgbClr val="FFFFFF"/>
                </a:solidFill>
                <a:latin typeface="Times New Roman"/>
                <a:cs typeface="Times New Roman"/>
              </a:rPr>
              <a:t>In my heart, in my heart,</a:t>
            </a:r>
          </a:p>
          <a:p>
            <a:pPr algn="ctr"/>
            <a:r>
              <a:rPr lang="en-US" sz="3200" dirty="0">
                <a:solidFill>
                  <a:srgbClr val="FFFFFF"/>
                </a:solidFill>
                <a:latin typeface="Times New Roman"/>
                <a:cs typeface="Times New Roman"/>
              </a:rPr>
              <a:t>Lord, I want to be a Christian in my heart. </a:t>
            </a:r>
          </a:p>
          <a:p>
            <a:endParaRPr lang="en-US" sz="3200" dirty="0">
              <a:solidFill>
                <a:srgbClr val="FFFFFF"/>
              </a:solidFill>
              <a:latin typeface="Times New Roman"/>
              <a:cs typeface="Times New Roman"/>
            </a:endParaRPr>
          </a:p>
          <a:p>
            <a:r>
              <a:rPr lang="en-US" sz="3200" dirty="0">
                <a:solidFill>
                  <a:srgbClr val="FFFFFF"/>
                </a:solidFill>
                <a:latin typeface="Times New Roman"/>
                <a:cs typeface="Times New Roman"/>
              </a:rPr>
              <a:t>2. Lord, I want to be more loving….</a:t>
            </a:r>
          </a:p>
          <a:p>
            <a:endParaRPr lang="en-US" sz="1600" dirty="0">
              <a:solidFill>
                <a:srgbClr val="FFFFFF"/>
              </a:solidFill>
              <a:latin typeface="Times New Roman"/>
              <a:cs typeface="Times New Roman"/>
            </a:endParaRPr>
          </a:p>
          <a:p>
            <a:r>
              <a:rPr lang="en-US" sz="3200" dirty="0">
                <a:solidFill>
                  <a:srgbClr val="FFFFFF"/>
                </a:solidFill>
                <a:latin typeface="Times New Roman"/>
                <a:cs typeface="Times New Roman"/>
              </a:rPr>
              <a:t>3. Lord, I want to be like Jesus….</a:t>
            </a:r>
          </a:p>
        </p:txBody>
      </p:sp>
    </p:spTree>
    <p:extLst>
      <p:ext uri="{BB962C8B-B14F-4D97-AF65-F5344CB8AC3E}">
        <p14:creationId xmlns:p14="http://schemas.microsoft.com/office/powerpoint/2010/main" val="3485637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9596" y="306411"/>
            <a:ext cx="2363147" cy="461665"/>
          </a:xfrm>
          <a:prstGeom prst="rect">
            <a:avLst/>
          </a:prstGeom>
          <a:noFill/>
        </p:spPr>
        <p:txBody>
          <a:bodyPr wrap="none" rtlCol="0">
            <a:spAutoFit/>
          </a:bodyPr>
          <a:lstStyle/>
          <a:p>
            <a:r>
              <a:rPr lang="en-US" sz="2400" i="1" dirty="0">
                <a:solidFill>
                  <a:schemeClr val="bg1"/>
                </a:solidFill>
                <a:latin typeface="Times New Roman"/>
              </a:rPr>
              <a:t>Gathering Songs</a:t>
            </a:r>
          </a:p>
        </p:txBody>
      </p:sp>
      <p:sp>
        <p:nvSpPr>
          <p:cNvPr id="5" name="TextBox 4"/>
          <p:cNvSpPr txBox="1"/>
          <p:nvPr/>
        </p:nvSpPr>
        <p:spPr>
          <a:xfrm>
            <a:off x="-71232" y="1107047"/>
            <a:ext cx="9280356" cy="4708982"/>
          </a:xfrm>
          <a:prstGeom prst="rect">
            <a:avLst/>
          </a:prstGeom>
          <a:noFill/>
        </p:spPr>
        <p:txBody>
          <a:bodyPr wrap="square" rtlCol="0">
            <a:spAutoFit/>
          </a:bodyPr>
          <a:lstStyle/>
          <a:p>
            <a:pPr algn="ctr"/>
            <a:r>
              <a:rPr lang="en-US" sz="3600" dirty="0">
                <a:solidFill>
                  <a:schemeClr val="bg1"/>
                </a:solidFill>
                <a:latin typeface="Times New Roman"/>
                <a:cs typeface="Times New Roman"/>
              </a:rPr>
              <a:t>I’m gonna sing when the Spirit says sing! (3x)</a:t>
            </a:r>
          </a:p>
          <a:p>
            <a:pPr algn="ctr"/>
            <a:r>
              <a:rPr lang="en-US" sz="3600" dirty="0">
                <a:solidFill>
                  <a:schemeClr val="bg1"/>
                </a:solidFill>
                <a:latin typeface="Times New Roman"/>
                <a:cs typeface="Times New Roman"/>
              </a:rPr>
              <a:t>And obey the Spirit of the Lord!</a:t>
            </a:r>
          </a:p>
          <a:p>
            <a:pPr algn="ctr"/>
            <a:endParaRPr lang="en-US" sz="1600" dirty="0">
              <a:solidFill>
                <a:schemeClr val="bg1"/>
              </a:solidFill>
              <a:latin typeface="Times New Roman"/>
              <a:cs typeface="Times New Roman"/>
            </a:endParaRPr>
          </a:p>
          <a:p>
            <a:pPr algn="ctr"/>
            <a:r>
              <a:rPr lang="en-US" sz="3600" dirty="0">
                <a:solidFill>
                  <a:schemeClr val="bg1"/>
                </a:solidFill>
                <a:latin typeface="Times New Roman"/>
                <a:cs typeface="Times New Roman"/>
              </a:rPr>
              <a:t>*</a:t>
            </a:r>
          </a:p>
          <a:p>
            <a:pPr algn="ctr"/>
            <a:endParaRPr lang="en-US" sz="1600" dirty="0">
              <a:solidFill>
                <a:schemeClr val="bg1"/>
              </a:solidFill>
              <a:latin typeface="Times New Roman"/>
              <a:cs typeface="Times New Roman"/>
            </a:endParaRPr>
          </a:p>
          <a:p>
            <a:pPr algn="ctr"/>
            <a:r>
              <a:rPr lang="en-US" sz="3600" dirty="0">
                <a:solidFill>
                  <a:schemeClr val="bg1"/>
                </a:solidFill>
                <a:latin typeface="Times New Roman"/>
                <a:cs typeface="Times New Roman"/>
              </a:rPr>
              <a:t>I’ve got the joy, joy, joy, joy down in my heart!</a:t>
            </a:r>
          </a:p>
          <a:p>
            <a:pPr algn="ctr"/>
            <a:endParaRPr lang="en-US" sz="1600" dirty="0">
              <a:solidFill>
                <a:schemeClr val="bg1"/>
              </a:solidFill>
              <a:latin typeface="Times New Roman"/>
              <a:cs typeface="Times New Roman"/>
            </a:endParaRPr>
          </a:p>
          <a:p>
            <a:pPr algn="ctr"/>
            <a:r>
              <a:rPr lang="en-US" sz="3600" dirty="0">
                <a:solidFill>
                  <a:schemeClr val="bg1"/>
                </a:solidFill>
                <a:latin typeface="Times New Roman"/>
                <a:cs typeface="Times New Roman"/>
              </a:rPr>
              <a:t>*</a:t>
            </a:r>
          </a:p>
          <a:p>
            <a:pPr algn="ctr"/>
            <a:endParaRPr lang="en-US" sz="1600" dirty="0">
              <a:solidFill>
                <a:schemeClr val="bg1"/>
              </a:solidFill>
              <a:latin typeface="Times New Roman"/>
              <a:cs typeface="Times New Roman"/>
            </a:endParaRPr>
          </a:p>
          <a:p>
            <a:pPr algn="ctr"/>
            <a:r>
              <a:rPr lang="en-US" sz="3600" dirty="0">
                <a:solidFill>
                  <a:schemeClr val="bg1"/>
                </a:solidFill>
                <a:latin typeface="Times New Roman"/>
                <a:cs typeface="Times New Roman"/>
              </a:rPr>
              <a:t>I Will Enter His Gates!</a:t>
            </a:r>
          </a:p>
          <a:p>
            <a:pPr algn="ctr"/>
            <a:r>
              <a:rPr lang="en-US" sz="2000" i="1" dirty="0">
                <a:solidFill>
                  <a:schemeClr val="bg1"/>
                </a:solidFill>
                <a:latin typeface="Times New Roman"/>
                <a:cs typeface="Times New Roman"/>
              </a:rPr>
              <a:t>(next slide)</a:t>
            </a:r>
          </a:p>
        </p:txBody>
      </p:sp>
    </p:spTree>
    <p:extLst>
      <p:ext uri="{BB962C8B-B14F-4D97-AF65-F5344CB8AC3E}">
        <p14:creationId xmlns:p14="http://schemas.microsoft.com/office/powerpoint/2010/main" val="912469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1806555"/>
            <a:ext cx="8229600" cy="1143000"/>
          </a:xfrm>
        </p:spPr>
        <p:txBody>
          <a:bodyPr/>
          <a:lstStyle/>
          <a:p>
            <a:r>
              <a:rPr lang="en-US" dirty="0">
                <a:solidFill>
                  <a:schemeClr val="bg1"/>
                </a:solidFill>
                <a:effectLst>
                  <a:outerShdw blurRad="38100" dist="38100" dir="2700000" algn="tl">
                    <a:srgbClr val="000000">
                      <a:alpha val="43137"/>
                    </a:srgbClr>
                  </a:outerShdw>
                </a:effectLst>
              </a:rPr>
              <a:t>We Speak to God</a:t>
            </a:r>
          </a:p>
        </p:txBody>
      </p:sp>
      <p:sp>
        <p:nvSpPr>
          <p:cNvPr id="3" name="Content Placeholder 2"/>
          <p:cNvSpPr>
            <a:spLocks noGrp="1"/>
          </p:cNvSpPr>
          <p:nvPr>
            <p:ph idx="1"/>
          </p:nvPr>
        </p:nvSpPr>
        <p:spPr>
          <a:xfrm>
            <a:off x="457200" y="3601195"/>
            <a:ext cx="8229600" cy="1321130"/>
          </a:xfrm>
        </p:spPr>
        <p:txBody>
          <a:bodyPr/>
          <a:lstStyle/>
          <a:p>
            <a:pPr marL="0" indent="0" algn="ctr">
              <a:buNone/>
            </a:pPr>
            <a:endParaRPr lang="en-US" dirty="0">
              <a:solidFill>
                <a:schemeClr val="bg1"/>
              </a:solidFill>
            </a:endParaRPr>
          </a:p>
          <a:p>
            <a:pPr marL="0" indent="0" algn="ctr">
              <a:buNone/>
            </a:pPr>
            <a:r>
              <a:rPr lang="en-US" dirty="0">
                <a:solidFill>
                  <a:schemeClr val="bg1"/>
                </a:solidFill>
                <a:effectLst>
                  <a:outerShdw blurRad="38100" dist="38100" dir="2700000" algn="tl">
                    <a:srgbClr val="000000">
                      <a:alpha val="43137"/>
                    </a:srgbClr>
                  </a:outerShdw>
                </a:effectLst>
              </a:rPr>
              <a:t>“Holy Spirit Come to Us” x2</a:t>
            </a:r>
          </a:p>
          <a:p>
            <a:pPr marL="0" indent="0" algn="ctr">
              <a:buNone/>
            </a:pP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4908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0021" y="436256"/>
            <a:ext cx="6460176" cy="6494086"/>
          </a:xfrm>
          <a:prstGeom prst="rect">
            <a:avLst/>
          </a:prstGeom>
        </p:spPr>
        <p:txBody>
          <a:bodyPr wrap="square">
            <a:spAutoFit/>
          </a:bodyPr>
          <a:lstStyle/>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p>
          <a:p>
            <a:r>
              <a:rPr lang="en-US" sz="3600" b="1" dirty="0">
                <a:solidFill>
                  <a:srgbClr val="FFFF00"/>
                </a:solidFill>
                <a:effectLst>
                  <a:outerShdw blurRad="38100" dist="38100" dir="2700000" algn="tl">
                    <a:srgbClr val="000000">
                      <a:alpha val="43137"/>
                    </a:srgbClr>
                  </a:outerShdw>
                </a:effectLst>
              </a:rPr>
              <a:t>     (holy is your name)</a:t>
            </a:r>
          </a:p>
          <a:p>
            <a:endParaRPr lang="en-US" sz="2400" b="1" dirty="0">
              <a:solidFill>
                <a:srgbClr val="FFFF00"/>
              </a:solidFill>
              <a:effectLst>
                <a:outerShdw blurRad="38100" dist="38100" dir="2700000" algn="tl">
                  <a:srgbClr val="000000">
                    <a:alpha val="43137"/>
                  </a:srgbClr>
                </a:outerShdw>
              </a:effectLst>
            </a:endParaRPr>
          </a:p>
          <a:p>
            <a:r>
              <a:rPr lang="en-US" sz="3600" dirty="0">
                <a:solidFill>
                  <a:schemeClr val="bg1"/>
                </a:solidFill>
              </a:rPr>
              <a:t>Your kingdom come </a:t>
            </a:r>
          </a:p>
          <a:p>
            <a:r>
              <a:rPr lang="en-US" sz="3600" b="1" dirty="0">
                <a:solidFill>
                  <a:srgbClr val="FFFF00"/>
                </a:solidFill>
                <a:effectLst>
                  <a:outerShdw blurRad="38100" dist="38100" dir="2700000" algn="tl">
                    <a:srgbClr val="000000">
                      <a:alpha val="43137"/>
                    </a:srgbClr>
                  </a:outerShdw>
                </a:effectLst>
              </a:rPr>
              <a:t>     (Your Kingdom come)</a:t>
            </a:r>
          </a:p>
          <a:p>
            <a:r>
              <a:rPr lang="en-US" sz="3600" dirty="0">
                <a:solidFill>
                  <a:schemeClr val="bg1"/>
                </a:solidFill>
              </a:rPr>
              <a:t>Your will be done </a:t>
            </a:r>
          </a:p>
          <a:p>
            <a:r>
              <a:rPr lang="en-US" sz="3600" b="1" dirty="0">
                <a:solidFill>
                  <a:srgbClr val="FFFF00"/>
                </a:solidFill>
                <a:effectLst>
                  <a:outerShdw blurRad="38100" dist="38100" dir="2700000" algn="tl">
                    <a:srgbClr val="000000">
                      <a:alpha val="43137"/>
                    </a:srgbClr>
                  </a:outerShdw>
                </a:effectLst>
              </a:rPr>
              <a:t>     (Your will be done)</a:t>
            </a:r>
          </a:p>
          <a:p>
            <a:r>
              <a:rPr lang="en-US" sz="3600" dirty="0">
                <a:solidFill>
                  <a:schemeClr val="bg1"/>
                </a:solidFill>
              </a:rPr>
              <a:t>On earth </a:t>
            </a:r>
            <a:r>
              <a:rPr lang="en-US" sz="3600" b="1" dirty="0">
                <a:solidFill>
                  <a:srgbClr val="FFFF00"/>
                </a:solidFill>
                <a:effectLst>
                  <a:outerShdw blurRad="38100" dist="38100" dir="2700000" algn="tl">
                    <a:srgbClr val="000000">
                      <a:alpha val="43137"/>
                    </a:srgbClr>
                  </a:outerShdw>
                </a:effectLst>
              </a:rPr>
              <a:t>(on earth)</a:t>
            </a:r>
          </a:p>
          <a:p>
            <a:r>
              <a:rPr lang="en-US" sz="3600" dirty="0">
                <a:solidFill>
                  <a:schemeClr val="bg1"/>
                </a:solidFill>
              </a:rPr>
              <a:t>As in heaven </a:t>
            </a:r>
            <a:r>
              <a:rPr lang="en-US" sz="3600" b="1" dirty="0">
                <a:solidFill>
                  <a:srgbClr val="FFFF00"/>
                </a:solidFill>
                <a:effectLst>
                  <a:outerShdw blurRad="38100" dist="38100" dir="2700000" algn="tl">
                    <a:srgbClr val="000000">
                      <a:alpha val="43137"/>
                    </a:srgbClr>
                  </a:outerShdw>
                </a:effectLst>
              </a:rPr>
              <a:t>(as in heaven)</a:t>
            </a:r>
          </a:p>
          <a:p>
            <a:r>
              <a:rPr lang="en-US" sz="3600" b="1" dirty="0">
                <a:solidFill>
                  <a:srgbClr val="FFFF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359674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0786" y="591003"/>
            <a:ext cx="7172695" cy="5632312"/>
          </a:xfrm>
          <a:prstGeom prst="rect">
            <a:avLst/>
          </a:prstGeom>
        </p:spPr>
        <p:txBody>
          <a:bodyPr wrap="square">
            <a:spAutoFit/>
          </a:bodyPr>
          <a:lstStyle/>
          <a:p>
            <a:r>
              <a:rPr lang="en-US" sz="3600" dirty="0">
                <a:solidFill>
                  <a:schemeClr val="bg1"/>
                </a:solidFill>
              </a:rPr>
              <a:t>Give us this day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(Give us this day)</a:t>
            </a:r>
          </a:p>
          <a:p>
            <a:r>
              <a:rPr lang="en-US" sz="3600" dirty="0">
                <a:solidFill>
                  <a:schemeClr val="bg1"/>
                </a:solidFill>
              </a:rPr>
              <a:t>Our daily bread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(our daily bread)</a:t>
            </a:r>
          </a:p>
          <a:p>
            <a:r>
              <a:rPr lang="en-US" sz="3600" dirty="0">
                <a:solidFill>
                  <a:schemeClr val="bg1"/>
                </a:solidFill>
              </a:rPr>
              <a:t>And forgive us our sins </a:t>
            </a:r>
          </a:p>
          <a:p>
            <a:r>
              <a:rPr lang="en-US" sz="3600" b="1" dirty="0">
                <a:solidFill>
                  <a:srgbClr val="FFFF00"/>
                </a:solidFill>
                <a:effectLst>
                  <a:outerShdw blurRad="38100" dist="38100" dir="2700000" algn="tl">
                    <a:srgbClr val="000000">
                      <a:alpha val="43137"/>
                    </a:srgbClr>
                  </a:outerShdw>
                </a:effectLst>
              </a:rPr>
              <a:t>    (and forgive our sins)</a:t>
            </a:r>
          </a:p>
          <a:p>
            <a:r>
              <a:rPr lang="en-US" sz="3600" dirty="0">
                <a:solidFill>
                  <a:schemeClr val="bg1"/>
                </a:solidFill>
              </a:rPr>
              <a:t>As we forgive those </a:t>
            </a:r>
          </a:p>
          <a:p>
            <a:r>
              <a:rPr lang="en-US" sz="3600" b="1" dirty="0">
                <a:solidFill>
                  <a:srgbClr val="FFFF00"/>
                </a:solidFill>
                <a:effectLst>
                  <a:outerShdw blurRad="38100" dist="38100" dir="2700000" algn="tl">
                    <a:srgbClr val="000000">
                      <a:alpha val="43137"/>
                    </a:srgbClr>
                  </a:outerShdw>
                </a:effectLst>
              </a:rPr>
              <a:t>    (as we forgive those)</a:t>
            </a:r>
          </a:p>
          <a:p>
            <a:r>
              <a:rPr lang="en-US" sz="3600" dirty="0">
                <a:solidFill>
                  <a:schemeClr val="bg1"/>
                </a:solidFill>
              </a:rPr>
              <a:t>Who sin against us </a:t>
            </a:r>
          </a:p>
          <a:p>
            <a:r>
              <a:rPr lang="en-US" sz="3600" b="1" dirty="0">
                <a:solidFill>
                  <a:srgbClr val="FFFF00"/>
                </a:solidFill>
                <a:effectLst>
                  <a:outerShdw blurRad="38100" dist="38100" dir="2700000" algn="tl">
                    <a:srgbClr val="000000">
                      <a:alpha val="43137"/>
                    </a:srgbClr>
                  </a:outerShdw>
                </a:effectLst>
              </a:rPr>
              <a:t>    (who sin against us)</a:t>
            </a:r>
          </a:p>
        </p:txBody>
      </p:sp>
    </p:spTree>
    <p:extLst>
      <p:ext uri="{BB962C8B-B14F-4D97-AF65-F5344CB8AC3E}">
        <p14:creationId xmlns:p14="http://schemas.microsoft.com/office/powerpoint/2010/main" val="1058691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68375"/>
            <a:ext cx="5715000" cy="5078314"/>
          </a:xfrm>
          <a:prstGeom prst="rect">
            <a:avLst/>
          </a:prstGeom>
        </p:spPr>
        <p:txBody>
          <a:bodyPr wrap="square">
            <a:spAutoFit/>
          </a:bodyPr>
          <a:lstStyle/>
          <a:p>
            <a:r>
              <a:rPr lang="en-US" sz="3600" dirty="0">
                <a:solidFill>
                  <a:schemeClr val="bg1"/>
                </a:solidFill>
              </a:rPr>
              <a:t>Save us from the time </a:t>
            </a:r>
          </a:p>
          <a:p>
            <a:r>
              <a:rPr lang="en-US" sz="3600" b="1" dirty="0">
                <a:solidFill>
                  <a:srgbClr val="FFFF00"/>
                </a:solidFill>
                <a:effectLst>
                  <a:outerShdw blurRad="38100" dist="38100" dir="2700000" algn="tl">
                    <a:srgbClr val="000000">
                      <a:alpha val="43137"/>
                    </a:srgbClr>
                  </a:outerShdw>
                </a:effectLst>
              </a:rPr>
              <a:t>    (save us from the time)</a:t>
            </a:r>
          </a:p>
          <a:p>
            <a:r>
              <a:rPr lang="en-US" sz="3600" dirty="0">
                <a:solidFill>
                  <a:schemeClr val="bg1"/>
                </a:solidFill>
              </a:rPr>
              <a:t>Of trial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(of trial)</a:t>
            </a:r>
          </a:p>
          <a:p>
            <a:r>
              <a:rPr lang="en-US" sz="3600" dirty="0">
                <a:solidFill>
                  <a:schemeClr val="bg1"/>
                </a:solidFill>
              </a:rPr>
              <a:t>And deliver us </a:t>
            </a:r>
          </a:p>
          <a:p>
            <a:r>
              <a:rPr lang="en-US" sz="3600" b="1" dirty="0">
                <a:solidFill>
                  <a:srgbClr val="FFFF00"/>
                </a:solidFill>
                <a:effectLst>
                  <a:outerShdw blurRad="38100" dist="38100" dir="2700000" algn="tl">
                    <a:srgbClr val="000000">
                      <a:alpha val="43137"/>
                    </a:srgbClr>
                  </a:outerShdw>
                </a:effectLst>
              </a:rPr>
              <a:t>    (and deliver us) </a:t>
            </a:r>
            <a:endParaRPr lang="en-US" sz="3600" dirty="0">
              <a:solidFill>
                <a:schemeClr val="bg1"/>
              </a:solidFill>
            </a:endParaRPr>
          </a:p>
          <a:p>
            <a:r>
              <a:rPr lang="en-US" sz="3600" dirty="0">
                <a:solidFill>
                  <a:schemeClr val="bg1"/>
                </a:solidFill>
              </a:rPr>
              <a:t>from evil </a:t>
            </a:r>
          </a:p>
          <a:p>
            <a:r>
              <a:rPr lang="en-US" sz="3600" b="1" dirty="0">
                <a:solidFill>
                  <a:srgbClr val="FFFF00"/>
                </a:solidFill>
                <a:effectLst>
                  <a:outerShdw blurRad="38100" dist="38100" dir="2700000" algn="tl">
                    <a:srgbClr val="000000">
                      <a:alpha val="43137"/>
                    </a:srgbClr>
                  </a:outerShdw>
                </a:effectLst>
              </a:rPr>
              <a:t>    (from evil)</a:t>
            </a:r>
            <a:endParaRPr lang="en-US" b="1" dirty="0">
              <a:solidFill>
                <a:srgbClr val="FFFF00"/>
              </a:solidFill>
              <a:effectLst>
                <a:outerShdw blurRad="38100" dist="38100" dir="2700000" algn="tl">
                  <a:srgbClr val="000000">
                    <a:alpha val="43137"/>
                  </a:srgbClr>
                </a:outerShdw>
              </a:effectLst>
            </a:endParaRPr>
          </a:p>
          <a:p>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6140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160" y="414417"/>
            <a:ext cx="7881340" cy="6186310"/>
          </a:xfrm>
          <a:prstGeom prst="rect">
            <a:avLst/>
          </a:prstGeom>
        </p:spPr>
        <p:txBody>
          <a:bodyPr wrap="square">
            <a:spAutoFit/>
          </a:bodyPr>
          <a:lstStyle/>
          <a:p>
            <a:r>
              <a:rPr lang="en-US" sz="3600" dirty="0">
                <a:solidFill>
                  <a:schemeClr val="bg1"/>
                </a:solidFill>
              </a:rPr>
              <a:t>For the kingdom and the power and the glory are yours forever,</a:t>
            </a:r>
          </a:p>
          <a:p>
            <a:r>
              <a:rPr lang="en-US" sz="3600" b="1" dirty="0">
                <a:solidFill>
                  <a:srgbClr val="FFFF00"/>
                </a:solidFill>
                <a:effectLst>
                  <a:outerShdw blurRad="38100" dist="38100" dir="2700000" algn="tl">
                    <a:srgbClr val="000000">
                      <a:alpha val="43137"/>
                    </a:srgbClr>
                  </a:outerShdw>
                </a:effectLst>
              </a:rPr>
              <a:t>    (For the kingdom and the power   </a:t>
            </a:r>
          </a:p>
          <a:p>
            <a:r>
              <a:rPr lang="en-US" sz="3600" b="1" dirty="0">
                <a:solidFill>
                  <a:srgbClr val="FFFF00"/>
                </a:solidFill>
                <a:effectLst>
                  <a:outerShdw blurRad="38100" dist="38100" dir="2700000" algn="tl">
                    <a:srgbClr val="000000">
                      <a:alpha val="43137"/>
                    </a:srgbClr>
                  </a:outerShdw>
                </a:effectLst>
              </a:rPr>
              <a:t>    and the glory are yours forever)</a:t>
            </a:r>
          </a:p>
          <a:p>
            <a:r>
              <a:rPr lang="en-US" sz="3600" dirty="0">
                <a:solidFill>
                  <a:schemeClr val="bg1"/>
                </a:solidFill>
              </a:rPr>
              <a:t>Forever,</a:t>
            </a:r>
            <a:r>
              <a:rPr lang="en-US" sz="3600" dirty="0"/>
              <a:t> </a:t>
            </a:r>
            <a:r>
              <a:rPr lang="en-US" sz="3600" b="1" dirty="0">
                <a:solidFill>
                  <a:srgbClr val="FFFF00"/>
                </a:solidFill>
                <a:effectLst>
                  <a:outerShdw blurRad="38100" dist="38100" dir="2700000" algn="tl">
                    <a:srgbClr val="000000">
                      <a:alpha val="43137"/>
                    </a:srgbClr>
                  </a:outerShdw>
                </a:effectLst>
              </a:rPr>
              <a:t>(forever)</a:t>
            </a:r>
          </a:p>
          <a:p>
            <a:r>
              <a:rPr lang="en-US" sz="3600" dirty="0">
                <a:solidFill>
                  <a:schemeClr val="bg1"/>
                </a:solidFill>
              </a:rPr>
              <a:t>And ever. </a:t>
            </a:r>
            <a:r>
              <a:rPr lang="en-US" sz="3600" b="1" dirty="0">
                <a:solidFill>
                  <a:srgbClr val="FFFF00"/>
                </a:solidFill>
                <a:effectLst>
                  <a:outerShdw blurRad="38100" dist="38100" dir="2700000" algn="tl">
                    <a:srgbClr val="000000">
                      <a:alpha val="43137"/>
                    </a:srgbClr>
                  </a:outerShdw>
                </a:effectLst>
              </a:rPr>
              <a:t>(and ever)</a:t>
            </a:r>
          </a:p>
          <a:p>
            <a:endParaRPr lang="en-US" sz="3600" b="1" dirty="0">
              <a:solidFill>
                <a:srgbClr val="FFFF00"/>
              </a:solidFill>
              <a:effectLst>
                <a:outerShdw blurRad="38100" dist="38100" dir="2700000" algn="tl">
                  <a:srgbClr val="000000">
                    <a:alpha val="43137"/>
                  </a:srgbClr>
                </a:outerShdw>
              </a:effectLst>
            </a:endParaRPr>
          </a:p>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p>
          <a:p>
            <a:r>
              <a:rPr lang="en-US" sz="3600" b="1" dirty="0">
                <a:solidFill>
                  <a:srgbClr val="FFFF00"/>
                </a:solidFill>
                <a:effectLst>
                  <a:outerShdw blurRad="38100" dist="38100" dir="2700000" algn="tl">
                    <a:srgbClr val="000000">
                      <a:alpha val="43137"/>
                    </a:srgbClr>
                  </a:outerShdw>
                </a:effectLst>
              </a:rPr>
              <a:t>    (holy is your name)</a:t>
            </a:r>
          </a:p>
        </p:txBody>
      </p:sp>
    </p:spTree>
    <p:extLst>
      <p:ext uri="{BB962C8B-B14F-4D97-AF65-F5344CB8AC3E}">
        <p14:creationId xmlns:p14="http://schemas.microsoft.com/office/powerpoint/2010/main" val="2844273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3159" y="2968831"/>
            <a:ext cx="6863937" cy="707886"/>
          </a:xfrm>
          <a:prstGeom prst="rect">
            <a:avLst/>
          </a:prstGeom>
          <a:noFill/>
        </p:spPr>
        <p:txBody>
          <a:bodyPr wrap="square" rtlCol="0">
            <a:spAutoFit/>
          </a:bodyPr>
          <a:lstStyle/>
          <a:p>
            <a:pPr algn="ctr"/>
            <a:r>
              <a:rPr lang="en-US" sz="4000" dirty="0">
                <a:solidFill>
                  <a:schemeClr val="bg1"/>
                </a:solidFill>
                <a:effectLst>
                  <a:outerShdw blurRad="38100" dist="38100" dir="2700000" algn="tl">
                    <a:srgbClr val="000000">
                      <a:alpha val="43137"/>
                    </a:srgbClr>
                  </a:outerShdw>
                </a:effectLst>
              </a:rPr>
              <a:t>We Receive God’s Blessing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0" y="1965326"/>
            <a:ext cx="9271000" cy="3550356"/>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4000" b="1">
                <a:solidFill>
                  <a:schemeClr val="bg1"/>
                </a:solidFill>
                <a:effectLst>
                  <a:outerShdw blurRad="38100" dist="38100" dir="2700000" algn="tl">
                    <a:srgbClr val="000000">
                      <a:alpha val="43137"/>
                    </a:srgbClr>
                  </a:outerShdw>
                </a:effectLst>
                <a:latin typeface="Times New Roman"/>
                <a:cs typeface="Times New Roman"/>
              </a:rPr>
              <a:t>Shalom, my friend, Shalom, my friend,</a:t>
            </a:r>
          </a:p>
          <a:p>
            <a:pPr marL="0" indent="0" algn="ctr">
              <a:buFont typeface="Arial"/>
              <a:buNone/>
            </a:pPr>
            <a:r>
              <a:rPr lang="en-US" sz="4000" b="1">
                <a:solidFill>
                  <a:schemeClr val="bg1"/>
                </a:solidFill>
                <a:effectLst>
                  <a:outerShdw blurRad="38100" dist="38100" dir="2700000" algn="tl">
                    <a:srgbClr val="000000">
                      <a:alpha val="43137"/>
                    </a:srgbClr>
                  </a:outerShdw>
                </a:effectLst>
                <a:latin typeface="Times New Roman"/>
                <a:cs typeface="Times New Roman"/>
              </a:rPr>
              <a:t>Shalom, Shalom!</a:t>
            </a:r>
          </a:p>
          <a:p>
            <a:pPr marL="0" indent="0" algn="ctr">
              <a:buFont typeface="Arial"/>
              <a:buNone/>
            </a:pPr>
            <a:endParaRPr lang="en-US" sz="2800" b="1">
              <a:solidFill>
                <a:schemeClr val="bg1"/>
              </a:solidFill>
              <a:effectLst>
                <a:outerShdw blurRad="38100" dist="38100" dir="2700000" algn="tl">
                  <a:srgbClr val="000000">
                    <a:alpha val="43137"/>
                  </a:srgbClr>
                </a:outerShdw>
              </a:effectLst>
              <a:latin typeface="Times New Roman"/>
              <a:cs typeface="Times New Roman"/>
            </a:endParaRPr>
          </a:p>
          <a:p>
            <a:pPr marL="0" indent="0" algn="ctr">
              <a:buFont typeface="Arial"/>
              <a:buNone/>
            </a:pPr>
            <a:r>
              <a:rPr lang="en-US" sz="4000" b="1">
                <a:solidFill>
                  <a:schemeClr val="bg1"/>
                </a:solidFill>
                <a:effectLst>
                  <a:outerShdw blurRad="38100" dist="38100" dir="2700000" algn="tl">
                    <a:srgbClr val="000000">
                      <a:alpha val="43137"/>
                    </a:srgbClr>
                  </a:outerShdw>
                </a:effectLst>
                <a:latin typeface="Times New Roman"/>
                <a:cs typeface="Times New Roman"/>
              </a:rPr>
              <a:t>Till we meet again, till we meet again,</a:t>
            </a:r>
          </a:p>
          <a:p>
            <a:pPr marL="0" indent="0" algn="ctr">
              <a:buFont typeface="Arial"/>
              <a:buNone/>
            </a:pPr>
            <a:r>
              <a:rPr lang="en-US" sz="4000" b="1">
                <a:solidFill>
                  <a:schemeClr val="bg1"/>
                </a:solidFill>
                <a:effectLst>
                  <a:outerShdw blurRad="38100" dist="38100" dir="2700000" algn="tl">
                    <a:srgbClr val="000000">
                      <a:alpha val="43137"/>
                    </a:srgbClr>
                  </a:outerShdw>
                </a:effectLst>
                <a:latin typeface="Times New Roman"/>
                <a:cs typeface="Times New Roman"/>
              </a:rPr>
              <a:t>Shalom, Shalom!</a:t>
            </a:r>
            <a:endParaRPr lang="en-US" sz="4000" b="1" dirty="0">
              <a:solidFill>
                <a:schemeClr val="bg1"/>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1776118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783" y="1172168"/>
            <a:ext cx="8641308" cy="4524315"/>
          </a:xfrm>
          <a:prstGeom prst="rect">
            <a:avLst/>
          </a:prstGeom>
          <a:noFill/>
        </p:spPr>
        <p:txBody>
          <a:bodyPr wrap="none" rtlCol="0">
            <a:spAutoFit/>
          </a:bodyPr>
          <a:lstStyle/>
          <a:p>
            <a:pPr algn="ctr"/>
            <a:r>
              <a:rPr lang="en-US" sz="3200" dirty="0">
                <a:solidFill>
                  <a:srgbClr val="FFFFFF"/>
                </a:solidFill>
                <a:latin typeface="Times New Roman"/>
                <a:cs typeface="Times New Roman"/>
              </a:rPr>
              <a:t>I will enter his gates with thanksgiving in my heart,</a:t>
            </a:r>
          </a:p>
          <a:p>
            <a:pPr algn="ctr"/>
            <a:r>
              <a:rPr lang="en-US" sz="3200" dirty="0">
                <a:solidFill>
                  <a:srgbClr val="FFFFFF"/>
                </a:solidFill>
                <a:latin typeface="Times New Roman"/>
                <a:cs typeface="Times New Roman"/>
              </a:rPr>
              <a:t>I will enter his courts with praise!</a:t>
            </a:r>
          </a:p>
          <a:p>
            <a:pPr algn="ctr"/>
            <a:r>
              <a:rPr lang="en-US" sz="3200" dirty="0">
                <a:solidFill>
                  <a:srgbClr val="FFFFFF"/>
                </a:solidFill>
                <a:latin typeface="Times New Roman"/>
                <a:cs typeface="Times New Roman"/>
              </a:rPr>
              <a:t>I will say this is the day that the Lord has made.</a:t>
            </a:r>
          </a:p>
          <a:p>
            <a:pPr algn="ctr"/>
            <a:r>
              <a:rPr lang="en-US" sz="3200" dirty="0">
                <a:solidFill>
                  <a:srgbClr val="FFFFFF"/>
                </a:solidFill>
                <a:latin typeface="Times New Roman"/>
                <a:cs typeface="Times New Roman"/>
              </a:rPr>
              <a:t>I will rejoice for he has made me glad!</a:t>
            </a:r>
          </a:p>
          <a:p>
            <a:pPr algn="ctr"/>
            <a:endParaRPr lang="en-US" sz="3200" dirty="0">
              <a:solidFill>
                <a:srgbClr val="FFFFFF"/>
              </a:solidFill>
              <a:latin typeface="Times New Roman"/>
              <a:cs typeface="Times New Roman"/>
            </a:endParaRPr>
          </a:p>
          <a:p>
            <a:pPr algn="ctr"/>
            <a:r>
              <a:rPr lang="en-US" sz="3200" dirty="0">
                <a:solidFill>
                  <a:srgbClr val="FFFFFF"/>
                </a:solidFill>
                <a:latin typeface="Times New Roman"/>
                <a:cs typeface="Times New Roman"/>
              </a:rPr>
              <a:t>He has made me glad, he has made me glad!</a:t>
            </a:r>
          </a:p>
          <a:p>
            <a:pPr algn="ctr"/>
            <a:r>
              <a:rPr lang="en-US" sz="3200" dirty="0">
                <a:solidFill>
                  <a:srgbClr val="FFFFFF"/>
                </a:solidFill>
                <a:latin typeface="Times New Roman"/>
                <a:cs typeface="Times New Roman"/>
              </a:rPr>
              <a:t>I will rejoice for he has made me glad!</a:t>
            </a:r>
          </a:p>
          <a:p>
            <a:pPr algn="ctr"/>
            <a:r>
              <a:rPr lang="en-US" sz="3200" dirty="0">
                <a:solidFill>
                  <a:srgbClr val="FFFFFF"/>
                </a:solidFill>
                <a:latin typeface="Times New Roman"/>
                <a:cs typeface="Times New Roman"/>
              </a:rPr>
              <a:t>He has made me glad, he has made me glad!</a:t>
            </a:r>
          </a:p>
          <a:p>
            <a:pPr algn="ctr"/>
            <a:r>
              <a:rPr lang="en-US" sz="3200" dirty="0">
                <a:solidFill>
                  <a:srgbClr val="FFFFFF"/>
                </a:solidFill>
                <a:latin typeface="Times New Roman"/>
                <a:cs typeface="Times New Roman"/>
              </a:rPr>
              <a:t>I will rejoice for he has made me glad! </a:t>
            </a:r>
          </a:p>
        </p:txBody>
      </p:sp>
    </p:spTree>
    <p:extLst>
      <p:ext uri="{BB962C8B-B14F-4D97-AF65-F5344CB8AC3E}">
        <p14:creationId xmlns:p14="http://schemas.microsoft.com/office/powerpoint/2010/main" val="31373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0550"/>
            <a:ext cx="8229600" cy="2749570"/>
          </a:xfrm>
        </p:spPr>
        <p:txBody>
          <a:bodyPr rtlCol="0">
            <a:normAutofit/>
          </a:bodyPr>
          <a:lstStyle/>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Welcome </a:t>
            </a:r>
          </a:p>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and </a:t>
            </a:r>
          </a:p>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What’s Happening At First!</a:t>
            </a:r>
          </a:p>
          <a:p>
            <a:pPr algn="ctr" eaLnBrk="1" fontAlgn="auto" hangingPunct="1">
              <a:spcAft>
                <a:spcPts val="0"/>
              </a:spcAft>
              <a:buFont typeface="Arial"/>
              <a:buNone/>
              <a:defRPr/>
            </a:pPr>
            <a:endParaRPr lang="en-US" sz="3600"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solidFill>
                  <a:schemeClr val="bg1"/>
                </a:solidFill>
                <a:effectLst>
                  <a:outerShdw blurRad="38100" dist="38100" dir="2700000" algn="tl">
                    <a:srgbClr val="000000">
                      <a:alpha val="43137"/>
                    </a:srgbClr>
                  </a:outerShdw>
                </a:effectLst>
              </a:rPr>
              <a:t>Family Events</a:t>
            </a:r>
          </a:p>
        </p:txBody>
      </p:sp>
      <p:sp>
        <p:nvSpPr>
          <p:cNvPr id="3" name="Content Placeholder 2"/>
          <p:cNvSpPr>
            <a:spLocks noGrp="1"/>
          </p:cNvSpPr>
          <p:nvPr>
            <p:ph idx="1"/>
          </p:nvPr>
        </p:nvSpPr>
        <p:spPr>
          <a:xfrm>
            <a:off x="1959427" y="1588324"/>
            <a:ext cx="5195455" cy="4525963"/>
          </a:xfrm>
        </p:spPr>
        <p:txBody>
          <a:bodyPr/>
          <a:lstStyle/>
          <a:p>
            <a:pPr>
              <a:defRPr/>
            </a:pPr>
            <a:r>
              <a:rPr lang="en-US" sz="4000" dirty="0">
                <a:solidFill>
                  <a:schemeClr val="bg1"/>
                </a:solidFill>
                <a:effectLst>
                  <a:outerShdw blurRad="38100" dist="38100" dir="2700000" algn="tl">
                    <a:srgbClr val="000000">
                      <a:alpha val="43137"/>
                    </a:srgbClr>
                  </a:outerShdw>
                </a:effectLst>
              </a:rPr>
              <a:t>First Time Visitors</a:t>
            </a:r>
          </a:p>
          <a:p>
            <a:pPr marL="0" indent="0">
              <a:buNone/>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Birthdays</a:t>
            </a:r>
          </a:p>
          <a:p>
            <a:pPr>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Anniversaries</a:t>
            </a:r>
          </a:p>
          <a:p>
            <a:pPr>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Other Family News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lstStyle/>
          <a:p>
            <a:pPr>
              <a:defRPr/>
            </a:pPr>
            <a:r>
              <a:rPr lang="en-US" dirty="0">
                <a:solidFill>
                  <a:schemeClr val="bg1"/>
                </a:solidFill>
                <a:effectLst>
                  <a:outerShdw blurRad="38100" dist="38100" dir="2700000" algn="tl">
                    <a:srgbClr val="000000">
                      <a:alpha val="43137"/>
                    </a:srgbClr>
                  </a:outerShdw>
                </a:effectLst>
              </a:rPr>
              <a:t>Learning Our Refrain</a:t>
            </a:r>
          </a:p>
        </p:txBody>
      </p:sp>
      <p:sp>
        <p:nvSpPr>
          <p:cNvPr id="3" name="Content Placeholder 2"/>
          <p:cNvSpPr>
            <a:spLocks noGrp="1"/>
          </p:cNvSpPr>
          <p:nvPr>
            <p:ph idx="1"/>
          </p:nvPr>
        </p:nvSpPr>
        <p:spPr>
          <a:xfrm>
            <a:off x="142504" y="3107933"/>
            <a:ext cx="8870868" cy="1704975"/>
          </a:xfrm>
        </p:spPr>
        <p:txBody>
          <a:bodyPr/>
          <a:lstStyle/>
          <a:p>
            <a:pPr algn="ctr">
              <a:buFont typeface="Arial" charset="0"/>
              <a:buNone/>
              <a:defRPr/>
            </a:pPr>
            <a:r>
              <a:rPr lang="en-US" sz="5400" dirty="0">
                <a:solidFill>
                  <a:srgbClr val="FFFF00"/>
                </a:solidFill>
                <a:effectLst>
                  <a:outerShdw blurRad="38100" dist="38100" dir="2700000" algn="tl">
                    <a:srgbClr val="000000">
                      <a:alpha val="43137"/>
                    </a:srgbClr>
                  </a:outerShdw>
                </a:effectLst>
              </a:rPr>
              <a:t>“God Uses Open Hearts”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6818"/>
            <a:ext cx="8229600" cy="1143000"/>
          </a:xfrm>
        </p:spPr>
        <p:txBody>
          <a:bodyPr/>
          <a:lstStyle/>
          <a:p>
            <a:r>
              <a:rPr lang="en-US" sz="4800" dirty="0">
                <a:solidFill>
                  <a:schemeClr val="bg1"/>
                </a:solidFill>
                <a:effectLst>
                  <a:outerShdw blurRad="38100" dist="38100" dir="2700000" algn="tl">
                    <a:srgbClr val="000000">
                      <a:alpha val="43137"/>
                    </a:srgbClr>
                  </a:outerShdw>
                </a:effectLst>
              </a:rPr>
              <a:t>Setting the Table of Community</a:t>
            </a: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5676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5651" y="1204994"/>
            <a:ext cx="6755389" cy="4524315"/>
          </a:xfrm>
          <a:prstGeom prst="rect">
            <a:avLst/>
          </a:prstGeom>
        </p:spPr>
        <p:txBody>
          <a:bodyPr wrap="square">
            <a:spAutoFit/>
          </a:bodyPr>
          <a:lstStyle/>
          <a:p>
            <a:pPr algn="ctr"/>
            <a:r>
              <a:rPr lang="en-US" sz="3600" dirty="0">
                <a:solidFill>
                  <a:schemeClr val="bg1"/>
                </a:solidFill>
              </a:rPr>
              <a:t>This is the Bible. It has stories of how much God loves us and helps us.  As we learn to see God in these stories we can learn to see God in our lives.</a:t>
            </a:r>
          </a:p>
          <a:p>
            <a:pPr algn="ctr"/>
            <a:endParaRPr lang="en-US" sz="3600" i="1" dirty="0">
              <a:solidFill>
                <a:schemeClr val="bg1"/>
              </a:solidFill>
            </a:endParaRPr>
          </a:p>
          <a:p>
            <a:pPr algn="ctr"/>
            <a:r>
              <a:rPr lang="en-US" sz="3600" i="1" dirty="0">
                <a:solidFill>
                  <a:srgbClr val="FFFF00"/>
                </a:solidFill>
                <a:effectLst>
                  <a:outerShdw blurRad="38100" dist="38100" dir="2700000" algn="tl">
                    <a:srgbClr val="000000">
                      <a:alpha val="43137"/>
                    </a:srgbClr>
                  </a:outerShdw>
                </a:effectLst>
              </a:rPr>
              <a:t>“We are bringing in the </a:t>
            </a:r>
          </a:p>
          <a:p>
            <a:pPr algn="ctr"/>
            <a:r>
              <a:rPr lang="en-US" sz="3600" i="1" dirty="0">
                <a:solidFill>
                  <a:srgbClr val="FFFF00"/>
                </a:solidFill>
                <a:effectLst>
                  <a:outerShdw blurRad="38100" dist="38100" dir="2700000" algn="tl">
                    <a:srgbClr val="000000">
                      <a:alpha val="43137"/>
                    </a:srgbClr>
                  </a:outerShdw>
                </a:effectLst>
              </a:rPr>
              <a:t>Word of God”</a:t>
            </a:r>
            <a:endParaRPr lang="en-US" sz="36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463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392" y="970808"/>
            <a:ext cx="8229600" cy="4525963"/>
          </a:xfrm>
        </p:spPr>
        <p:txBody>
          <a:bodyPr/>
          <a:lstStyle/>
          <a:p>
            <a:pPr marL="0" indent="0" algn="ctr">
              <a:buNone/>
            </a:pPr>
            <a:r>
              <a:rPr lang="en-US" sz="3600" dirty="0">
                <a:solidFill>
                  <a:schemeClr val="bg1"/>
                </a:solidFill>
                <a:latin typeface="Arial" pitchFamily="34" charset="0"/>
                <a:cs typeface="Arial" pitchFamily="34" charset="0"/>
              </a:rPr>
              <a:t>This is the light, </a:t>
            </a:r>
          </a:p>
          <a:p>
            <a:pPr marL="0" indent="0" algn="ctr">
              <a:buNone/>
            </a:pPr>
            <a:r>
              <a:rPr lang="en-US" sz="3600" dirty="0">
                <a:solidFill>
                  <a:schemeClr val="bg1"/>
                </a:solidFill>
                <a:latin typeface="Arial" pitchFamily="34" charset="0"/>
                <a:cs typeface="Arial" pitchFamily="34" charset="0"/>
              </a:rPr>
              <a:t>reminding us that Jesus is the </a:t>
            </a:r>
          </a:p>
          <a:p>
            <a:pPr marL="0" indent="0" algn="ctr">
              <a:buNone/>
            </a:pPr>
            <a:r>
              <a:rPr lang="en-US" sz="3600" dirty="0">
                <a:solidFill>
                  <a:schemeClr val="bg1"/>
                </a:solidFill>
                <a:latin typeface="Arial" pitchFamily="34" charset="0"/>
                <a:cs typeface="Arial" pitchFamily="34" charset="0"/>
              </a:rPr>
              <a:t>light of the world. Showing us that God wants us to love each other </a:t>
            </a:r>
          </a:p>
          <a:p>
            <a:pPr marL="0" indent="0" algn="ctr">
              <a:buNone/>
            </a:pPr>
            <a:r>
              <a:rPr lang="en-US" sz="3600" dirty="0">
                <a:solidFill>
                  <a:schemeClr val="bg1"/>
                </a:solidFill>
                <a:latin typeface="Arial" pitchFamily="34" charset="0"/>
                <a:cs typeface="Arial" pitchFamily="34" charset="0"/>
              </a:rPr>
              <a:t>like Jesus loves us.</a:t>
            </a:r>
          </a:p>
          <a:p>
            <a:pPr marL="0" indent="0" algn="ctr">
              <a:buNone/>
            </a:pPr>
            <a:endParaRPr lang="en-US" sz="3600" dirty="0">
              <a:latin typeface="Arial" pitchFamily="34" charset="0"/>
              <a:cs typeface="Arial" pitchFamily="34" charset="0"/>
            </a:endParaRP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“We are bringing in the </a:t>
            </a: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Light of God”</a:t>
            </a:r>
          </a:p>
          <a:p>
            <a:pPr marL="0" indent="0" algn="ctr">
              <a:buNone/>
            </a:pPr>
            <a:endParaRPr lang="en-US" dirty="0"/>
          </a:p>
          <a:p>
            <a:endParaRPr lang="en-US" dirty="0"/>
          </a:p>
        </p:txBody>
      </p:sp>
    </p:spTree>
    <p:extLst>
      <p:ext uri="{BB962C8B-B14F-4D97-AF65-F5344CB8AC3E}">
        <p14:creationId xmlns:p14="http://schemas.microsoft.com/office/powerpoint/2010/main" val="1199257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32742</TotalTime>
  <Words>992</Words>
  <Application>Microsoft Office PowerPoint</Application>
  <PresentationFormat>On-screen Show (4:3)</PresentationFormat>
  <Paragraphs>162</Paragraphs>
  <Slides>27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Times New Roman</vt:lpstr>
      <vt:lpstr>Office Theme</vt:lpstr>
      <vt:lpstr>Rejoicing Spirits Community  Welcome to our no-shush family service where everyone is welcome!  “God Uses Open Hearts”</vt:lpstr>
      <vt:lpstr>PowerPoint Presentation</vt:lpstr>
      <vt:lpstr>PowerPoint Presentation</vt:lpstr>
      <vt:lpstr>PowerPoint Presentation</vt:lpstr>
      <vt:lpstr>Family Events</vt:lpstr>
      <vt:lpstr>Learning Our Refrain</vt:lpstr>
      <vt:lpstr>Setting the Table of Community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Offering </vt:lpstr>
      <vt:lpstr>PowerPoint Presentation</vt:lpstr>
      <vt:lpstr>We Speak to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Oakland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Blair</dc:creator>
  <cp:lastModifiedBy>John Judson</cp:lastModifiedBy>
  <cp:revision>409</cp:revision>
  <dcterms:created xsi:type="dcterms:W3CDTF">2010-10-14T20:31:06Z</dcterms:created>
  <dcterms:modified xsi:type="dcterms:W3CDTF">2019-02-13T16:11:36Z</dcterms:modified>
</cp:coreProperties>
</file>